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sldIdLst>
    <p:sldId id="256" r:id="rId5"/>
    <p:sldId id="275" r:id="rId6"/>
    <p:sldId id="264" r:id="rId7"/>
    <p:sldId id="263" r:id="rId8"/>
    <p:sldId id="257" r:id="rId9"/>
    <p:sldId id="267" r:id="rId10"/>
    <p:sldId id="272" r:id="rId11"/>
    <p:sldId id="262" r:id="rId12"/>
    <p:sldId id="259" r:id="rId13"/>
    <p:sldId id="26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5A1B53A-E05C-8AAC-0307-99946370082A}" name="Alicia Parsons" initials="AP" userId="S::Alicia.Parsons@franklincovey.com::e814eabf-bd79-4e8b-a7cc-90f426545ea0" providerId="AD"/>
  <p188:author id="{D9B6177B-0207-DE33-7C9D-A218CD28C32F}" name="Jill Scheulen" initials="JS" userId="S::jill.scheulen@franklincovey.com::a87ba405-7193-49e3-a6bb-96a6e885671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5FF"/>
    <a:srgbClr val="F8FEF6"/>
    <a:srgbClr val="FFF3F3"/>
    <a:srgbClr val="001B49"/>
    <a:srgbClr val="3373DF"/>
    <a:srgbClr val="62BB46"/>
    <a:srgbClr val="D72221"/>
    <a:srgbClr val="AEAEAE"/>
    <a:srgbClr val="E9E9E9"/>
    <a:srgbClr val="7376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71"/>
    <p:restoredTop sz="72787"/>
  </p:normalViewPr>
  <p:slideViewPr>
    <p:cSldViewPr snapToGrid="0">
      <p:cViewPr varScale="1">
        <p:scale>
          <a:sx n="52" d="100"/>
          <a:sy n="52" d="100"/>
        </p:scale>
        <p:origin x="139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895139-E641-7D4E-A271-7DD8F64FF10C}" type="doc">
      <dgm:prSet loTypeId="urn:microsoft.com/office/officeart/2005/8/layout/target3" loCatId="" qsTypeId="urn:microsoft.com/office/officeart/2005/8/quickstyle/simple1" qsCatId="simple" csTypeId="urn:microsoft.com/office/officeart/2005/8/colors/accent1_2" csCatId="accent1" phldr="1"/>
      <dgm:spPr/>
      <dgm:t>
        <a:bodyPr/>
        <a:lstStyle/>
        <a:p>
          <a:endParaRPr lang="en-US"/>
        </a:p>
      </dgm:t>
    </dgm:pt>
    <dgm:pt modelId="{61FF6C2E-4D46-1A4F-86FC-FF5940DECB27}">
      <dgm:prSet phldrT="[Text]"/>
      <dgm:spPr>
        <a:solidFill>
          <a:srgbClr val="FFF3F3"/>
        </a:solidFill>
        <a:ln>
          <a:solidFill>
            <a:srgbClr val="001B49"/>
          </a:solidFill>
        </a:ln>
      </dgm:spPr>
      <dgm:t>
        <a:bodyPr/>
        <a:lstStyle/>
        <a:p>
          <a:r>
            <a:rPr lang="en-US" dirty="0">
              <a:solidFill>
                <a:srgbClr val="001B49"/>
              </a:solidFill>
            </a:rPr>
            <a:t>Achievement</a:t>
          </a:r>
        </a:p>
      </dgm:t>
    </dgm:pt>
    <dgm:pt modelId="{8A2034E2-7CC9-F74C-89DB-82CCFCE3C18F}" type="parTrans" cxnId="{71DB66FA-F4B1-5C45-9B50-DAFD68F9BD78}">
      <dgm:prSet/>
      <dgm:spPr/>
      <dgm:t>
        <a:bodyPr/>
        <a:lstStyle/>
        <a:p>
          <a:endParaRPr lang="en-US"/>
        </a:p>
      </dgm:t>
    </dgm:pt>
    <dgm:pt modelId="{A4D29153-A64D-164C-980E-FE3AF591563C}" type="sibTrans" cxnId="{71DB66FA-F4B1-5C45-9B50-DAFD68F9BD78}">
      <dgm:prSet/>
      <dgm:spPr/>
      <dgm:t>
        <a:bodyPr/>
        <a:lstStyle/>
        <a:p>
          <a:endParaRPr lang="en-US"/>
        </a:p>
      </dgm:t>
    </dgm:pt>
    <dgm:pt modelId="{EA727B6C-51F4-0448-BFA5-E6C5EBC069C1}">
      <dgm:prSet phldrT="[Text]"/>
      <dgm:spPr/>
      <dgm:t>
        <a:bodyPr/>
        <a:lstStyle/>
        <a:p>
          <a:pPr>
            <a:buNone/>
          </a:pPr>
          <a:r>
            <a:rPr lang="en-US" dirty="0">
              <a:latin typeface="+mj-lt"/>
            </a:rPr>
            <a:t>	Student achievement related to academics, attendance, and behaviour.</a:t>
          </a:r>
        </a:p>
      </dgm:t>
    </dgm:pt>
    <dgm:pt modelId="{5D32F915-7203-9845-AB5A-C78B4A2067E1}" type="parTrans" cxnId="{63217D9A-7AEC-AC47-9258-D4B02CEB2F0E}">
      <dgm:prSet/>
      <dgm:spPr/>
      <dgm:t>
        <a:bodyPr/>
        <a:lstStyle/>
        <a:p>
          <a:endParaRPr lang="en-US"/>
        </a:p>
      </dgm:t>
    </dgm:pt>
    <dgm:pt modelId="{20D474C1-80F0-B34E-83E8-2920476D78CB}" type="sibTrans" cxnId="{63217D9A-7AEC-AC47-9258-D4B02CEB2F0E}">
      <dgm:prSet/>
      <dgm:spPr/>
      <dgm:t>
        <a:bodyPr/>
        <a:lstStyle/>
        <a:p>
          <a:endParaRPr lang="en-US"/>
        </a:p>
      </dgm:t>
    </dgm:pt>
    <dgm:pt modelId="{D2255849-6485-814E-B1A3-B54EEA5B061E}">
      <dgm:prSet phldrT="[Text]"/>
      <dgm:spPr>
        <a:solidFill>
          <a:srgbClr val="F8FEF6"/>
        </a:solidFill>
        <a:ln>
          <a:solidFill>
            <a:srgbClr val="001B49"/>
          </a:solidFill>
        </a:ln>
      </dgm:spPr>
      <dgm:t>
        <a:bodyPr/>
        <a:lstStyle/>
        <a:p>
          <a:r>
            <a:rPr lang="en-US" dirty="0"/>
            <a:t>Perception</a:t>
          </a:r>
        </a:p>
      </dgm:t>
    </dgm:pt>
    <dgm:pt modelId="{9D86CB89-D482-2842-8677-4E7E0D5DE591}" type="parTrans" cxnId="{473508E9-8D46-834C-81DB-BC561C5DA369}">
      <dgm:prSet/>
      <dgm:spPr/>
      <dgm:t>
        <a:bodyPr/>
        <a:lstStyle/>
        <a:p>
          <a:endParaRPr lang="en-US"/>
        </a:p>
      </dgm:t>
    </dgm:pt>
    <dgm:pt modelId="{8A211E77-D8FA-2B41-8B4C-CA4A3EBE2F1F}" type="sibTrans" cxnId="{473508E9-8D46-834C-81DB-BC561C5DA369}">
      <dgm:prSet/>
      <dgm:spPr/>
      <dgm:t>
        <a:bodyPr/>
        <a:lstStyle/>
        <a:p>
          <a:endParaRPr lang="en-US"/>
        </a:p>
      </dgm:t>
    </dgm:pt>
    <dgm:pt modelId="{22BB45EA-4D38-2347-BBCC-F3917C45FFFB}">
      <dgm:prSet phldrT="[Text]"/>
      <dgm:spPr/>
      <dgm:t>
        <a:bodyPr/>
        <a:lstStyle/>
        <a:p>
          <a:pPr>
            <a:buNone/>
          </a:pPr>
          <a:r>
            <a:rPr lang="en-US" dirty="0">
              <a:latin typeface="+mj-lt"/>
            </a:rPr>
            <a:t>	Student, family, and staff perceptions of how the school is doing.</a:t>
          </a:r>
        </a:p>
      </dgm:t>
    </dgm:pt>
    <dgm:pt modelId="{CE4D6FA5-D635-CF40-B262-311FB05E5B6E}" type="parTrans" cxnId="{EF40BAE2-4050-084F-B0D9-C49A0DB3EB86}">
      <dgm:prSet/>
      <dgm:spPr/>
      <dgm:t>
        <a:bodyPr/>
        <a:lstStyle/>
        <a:p>
          <a:endParaRPr lang="en-US"/>
        </a:p>
      </dgm:t>
    </dgm:pt>
    <dgm:pt modelId="{66DF32C4-4CCE-3047-B8A9-840A50CCC0EE}" type="sibTrans" cxnId="{EF40BAE2-4050-084F-B0D9-C49A0DB3EB86}">
      <dgm:prSet/>
      <dgm:spPr/>
      <dgm:t>
        <a:bodyPr/>
        <a:lstStyle/>
        <a:p>
          <a:endParaRPr lang="en-US"/>
        </a:p>
      </dgm:t>
    </dgm:pt>
    <dgm:pt modelId="{A585D970-21D4-9849-82E0-7AA48B2FF07A}">
      <dgm:prSet phldrT="[Text]"/>
      <dgm:spPr>
        <a:solidFill>
          <a:srgbClr val="F0F5FF"/>
        </a:solidFill>
        <a:ln>
          <a:solidFill>
            <a:srgbClr val="001B49"/>
          </a:solidFill>
        </a:ln>
      </dgm:spPr>
      <dgm:t>
        <a:bodyPr/>
        <a:lstStyle/>
        <a:p>
          <a:r>
            <a:rPr lang="en-US" dirty="0"/>
            <a:t>Process</a:t>
          </a:r>
        </a:p>
      </dgm:t>
    </dgm:pt>
    <dgm:pt modelId="{60117C3E-4413-964A-9F77-D625273B9F02}" type="parTrans" cxnId="{A1DAF839-5698-BA43-AE54-DC44DF1E4D0B}">
      <dgm:prSet/>
      <dgm:spPr/>
      <dgm:t>
        <a:bodyPr/>
        <a:lstStyle/>
        <a:p>
          <a:endParaRPr lang="en-US"/>
        </a:p>
      </dgm:t>
    </dgm:pt>
    <dgm:pt modelId="{24A9EA33-A7C0-8845-A37F-F4EBC64E0D10}" type="sibTrans" cxnId="{A1DAF839-5698-BA43-AE54-DC44DF1E4D0B}">
      <dgm:prSet/>
      <dgm:spPr/>
      <dgm:t>
        <a:bodyPr/>
        <a:lstStyle/>
        <a:p>
          <a:endParaRPr lang="en-US"/>
        </a:p>
      </dgm:t>
    </dgm:pt>
    <dgm:pt modelId="{A720B8F6-27A9-C145-9815-80421F9CFD76}">
      <dgm:prSet phldrT="[Text]"/>
      <dgm:spPr/>
      <dgm:t>
        <a:bodyPr/>
        <a:lstStyle/>
        <a:p>
          <a:pPr>
            <a:buNone/>
          </a:pPr>
          <a:r>
            <a:rPr lang="en-US" dirty="0">
              <a:latin typeface="+mj-lt"/>
            </a:rPr>
            <a:t>	Fidelity to the implementation of research-based best practices for school improvement as embedded in </a:t>
          </a:r>
          <a:r>
            <a:rPr lang="en-US" i="1" dirty="0">
              <a:latin typeface="+mj-lt"/>
            </a:rPr>
            <a:t>Leader in Me </a:t>
          </a:r>
          <a:r>
            <a:rPr lang="en-US" i="0" dirty="0">
              <a:latin typeface="+mj-lt"/>
            </a:rPr>
            <a:t>and</a:t>
          </a:r>
          <a:r>
            <a:rPr lang="en-US" dirty="0">
              <a:latin typeface="+mj-lt"/>
            </a:rPr>
            <a:t> supported through the training.</a:t>
          </a:r>
        </a:p>
      </dgm:t>
    </dgm:pt>
    <dgm:pt modelId="{E9A52FDC-B280-D94B-A89D-37E3B84C3F17}" type="parTrans" cxnId="{F23D823B-C2B5-0C4D-9535-342C08A0DDB0}">
      <dgm:prSet/>
      <dgm:spPr/>
      <dgm:t>
        <a:bodyPr/>
        <a:lstStyle/>
        <a:p>
          <a:endParaRPr lang="en-US"/>
        </a:p>
      </dgm:t>
    </dgm:pt>
    <dgm:pt modelId="{F1F4EE0C-B162-1141-9897-472B1B4FC8A1}" type="sibTrans" cxnId="{F23D823B-C2B5-0C4D-9535-342C08A0DDB0}">
      <dgm:prSet/>
      <dgm:spPr/>
      <dgm:t>
        <a:bodyPr/>
        <a:lstStyle/>
        <a:p>
          <a:endParaRPr lang="en-US"/>
        </a:p>
      </dgm:t>
    </dgm:pt>
    <dgm:pt modelId="{A75CA1EF-FE74-A24E-B0E9-D4EF6F9DB188}" type="pres">
      <dgm:prSet presAssocID="{B4895139-E641-7D4E-A271-7DD8F64FF10C}" presName="Name0" presStyleCnt="0">
        <dgm:presLayoutVars>
          <dgm:chMax val="7"/>
          <dgm:dir/>
          <dgm:animLvl val="lvl"/>
          <dgm:resizeHandles val="exact"/>
        </dgm:presLayoutVars>
      </dgm:prSet>
      <dgm:spPr/>
    </dgm:pt>
    <dgm:pt modelId="{7C9B2142-844A-CC44-82EE-9BF51CC89C5B}" type="pres">
      <dgm:prSet presAssocID="{61FF6C2E-4D46-1A4F-86FC-FF5940DECB27}" presName="circle1" presStyleLbl="node1" presStyleIdx="0" presStyleCnt="3"/>
      <dgm:spPr>
        <a:solidFill>
          <a:srgbClr val="D72221"/>
        </a:solidFill>
      </dgm:spPr>
    </dgm:pt>
    <dgm:pt modelId="{BDF7316C-012B-A244-831E-6E31C8F6D4E1}" type="pres">
      <dgm:prSet presAssocID="{61FF6C2E-4D46-1A4F-86FC-FF5940DECB27}" presName="space" presStyleCnt="0"/>
      <dgm:spPr/>
    </dgm:pt>
    <dgm:pt modelId="{5EFA5127-426F-964A-8601-591E6A007EFF}" type="pres">
      <dgm:prSet presAssocID="{61FF6C2E-4D46-1A4F-86FC-FF5940DECB27}" presName="rect1" presStyleLbl="alignAcc1" presStyleIdx="0" presStyleCnt="3"/>
      <dgm:spPr/>
    </dgm:pt>
    <dgm:pt modelId="{52E7793A-D38F-D649-9E80-E01BDCBFCCD4}" type="pres">
      <dgm:prSet presAssocID="{D2255849-6485-814E-B1A3-B54EEA5B061E}" presName="vertSpace2" presStyleLbl="node1" presStyleIdx="0" presStyleCnt="3"/>
      <dgm:spPr/>
    </dgm:pt>
    <dgm:pt modelId="{6EB43AAD-E7BE-AC40-B808-3CFC1900693C}" type="pres">
      <dgm:prSet presAssocID="{D2255849-6485-814E-B1A3-B54EEA5B061E}" presName="circle2" presStyleLbl="node1" presStyleIdx="1" presStyleCnt="3"/>
      <dgm:spPr>
        <a:solidFill>
          <a:srgbClr val="308819"/>
        </a:solidFill>
      </dgm:spPr>
    </dgm:pt>
    <dgm:pt modelId="{129F8DB6-501E-7644-A975-0653991BE3F7}" type="pres">
      <dgm:prSet presAssocID="{D2255849-6485-814E-B1A3-B54EEA5B061E}" presName="rect2" presStyleLbl="alignAcc1" presStyleIdx="1" presStyleCnt="3"/>
      <dgm:spPr/>
    </dgm:pt>
    <dgm:pt modelId="{519DB157-1D2C-1040-B5C3-F1777A48829B}" type="pres">
      <dgm:prSet presAssocID="{A585D970-21D4-9849-82E0-7AA48B2FF07A}" presName="vertSpace3" presStyleLbl="node1" presStyleIdx="1" presStyleCnt="3"/>
      <dgm:spPr/>
    </dgm:pt>
    <dgm:pt modelId="{59E612FC-FAD4-6E48-A703-20C78C0FB941}" type="pres">
      <dgm:prSet presAssocID="{A585D970-21D4-9849-82E0-7AA48B2FF07A}" presName="circle3" presStyleLbl="node1" presStyleIdx="2" presStyleCnt="3"/>
      <dgm:spPr>
        <a:solidFill>
          <a:srgbClr val="3373DF"/>
        </a:solidFill>
      </dgm:spPr>
    </dgm:pt>
    <dgm:pt modelId="{7D19531B-0DC4-D643-B040-A62B1BC2300D}" type="pres">
      <dgm:prSet presAssocID="{A585D970-21D4-9849-82E0-7AA48B2FF07A}" presName="rect3" presStyleLbl="alignAcc1" presStyleIdx="2" presStyleCnt="3"/>
      <dgm:spPr/>
    </dgm:pt>
    <dgm:pt modelId="{E97343E4-85FD-3E4A-A274-5AC80D8FB6B2}" type="pres">
      <dgm:prSet presAssocID="{61FF6C2E-4D46-1A4F-86FC-FF5940DECB27}" presName="rect1ParTx" presStyleLbl="alignAcc1" presStyleIdx="2" presStyleCnt="3">
        <dgm:presLayoutVars>
          <dgm:chMax val="1"/>
          <dgm:bulletEnabled val="1"/>
        </dgm:presLayoutVars>
      </dgm:prSet>
      <dgm:spPr/>
    </dgm:pt>
    <dgm:pt modelId="{DE38843F-C475-7D49-9E96-0C537CC21937}" type="pres">
      <dgm:prSet presAssocID="{61FF6C2E-4D46-1A4F-86FC-FF5940DECB27}" presName="rect1ChTx" presStyleLbl="alignAcc1" presStyleIdx="2" presStyleCnt="3" custScaleX="102413">
        <dgm:presLayoutVars>
          <dgm:bulletEnabled val="1"/>
        </dgm:presLayoutVars>
      </dgm:prSet>
      <dgm:spPr/>
    </dgm:pt>
    <dgm:pt modelId="{813C6ACC-C111-484A-AC5C-2F2616F9D07D}" type="pres">
      <dgm:prSet presAssocID="{D2255849-6485-814E-B1A3-B54EEA5B061E}" presName="rect2ParTx" presStyleLbl="alignAcc1" presStyleIdx="2" presStyleCnt="3">
        <dgm:presLayoutVars>
          <dgm:chMax val="1"/>
          <dgm:bulletEnabled val="1"/>
        </dgm:presLayoutVars>
      </dgm:prSet>
      <dgm:spPr/>
    </dgm:pt>
    <dgm:pt modelId="{046854DE-8B82-1D4B-9809-F0EB40BE0EDF}" type="pres">
      <dgm:prSet presAssocID="{D2255849-6485-814E-B1A3-B54EEA5B061E}" presName="rect2ChTx" presStyleLbl="alignAcc1" presStyleIdx="2" presStyleCnt="3">
        <dgm:presLayoutVars>
          <dgm:bulletEnabled val="1"/>
        </dgm:presLayoutVars>
      </dgm:prSet>
      <dgm:spPr/>
    </dgm:pt>
    <dgm:pt modelId="{D140E93D-4CA1-C746-A19A-45B979FC958C}" type="pres">
      <dgm:prSet presAssocID="{A585D970-21D4-9849-82E0-7AA48B2FF07A}" presName="rect3ParTx" presStyleLbl="alignAcc1" presStyleIdx="2" presStyleCnt="3">
        <dgm:presLayoutVars>
          <dgm:chMax val="1"/>
          <dgm:bulletEnabled val="1"/>
        </dgm:presLayoutVars>
      </dgm:prSet>
      <dgm:spPr/>
    </dgm:pt>
    <dgm:pt modelId="{C7D8C399-2B56-9643-B50A-5564CB0A76BF}" type="pres">
      <dgm:prSet presAssocID="{A585D970-21D4-9849-82E0-7AA48B2FF07A}" presName="rect3ChTx" presStyleLbl="alignAcc1" presStyleIdx="2" presStyleCnt="3">
        <dgm:presLayoutVars>
          <dgm:bulletEnabled val="1"/>
        </dgm:presLayoutVars>
      </dgm:prSet>
      <dgm:spPr/>
    </dgm:pt>
  </dgm:ptLst>
  <dgm:cxnLst>
    <dgm:cxn modelId="{79B8A613-FB57-DA4D-BAA5-5CC1F1A6FC94}" type="presOf" srcId="{D2255849-6485-814E-B1A3-B54EEA5B061E}" destId="{129F8DB6-501E-7644-A975-0653991BE3F7}" srcOrd="0" destOrd="0" presId="urn:microsoft.com/office/officeart/2005/8/layout/target3"/>
    <dgm:cxn modelId="{847ABB1C-B979-A245-886E-0416C28040BC}" type="presOf" srcId="{61FF6C2E-4D46-1A4F-86FC-FF5940DECB27}" destId="{E97343E4-85FD-3E4A-A274-5AC80D8FB6B2}" srcOrd="1" destOrd="0" presId="urn:microsoft.com/office/officeart/2005/8/layout/target3"/>
    <dgm:cxn modelId="{232D8034-3E0E-C34F-A9B8-05BD6F840BBD}" type="presOf" srcId="{A585D970-21D4-9849-82E0-7AA48B2FF07A}" destId="{D140E93D-4CA1-C746-A19A-45B979FC958C}" srcOrd="1" destOrd="0" presId="urn:microsoft.com/office/officeart/2005/8/layout/target3"/>
    <dgm:cxn modelId="{A1DAF839-5698-BA43-AE54-DC44DF1E4D0B}" srcId="{B4895139-E641-7D4E-A271-7DD8F64FF10C}" destId="{A585D970-21D4-9849-82E0-7AA48B2FF07A}" srcOrd="2" destOrd="0" parTransId="{60117C3E-4413-964A-9F77-D625273B9F02}" sibTransId="{24A9EA33-A7C0-8845-A37F-F4EBC64E0D10}"/>
    <dgm:cxn modelId="{F23D823B-C2B5-0C4D-9535-342C08A0DDB0}" srcId="{A585D970-21D4-9849-82E0-7AA48B2FF07A}" destId="{A720B8F6-27A9-C145-9815-80421F9CFD76}" srcOrd="0" destOrd="0" parTransId="{E9A52FDC-B280-D94B-A89D-37E3B84C3F17}" sibTransId="{F1F4EE0C-B162-1141-9897-472B1B4FC8A1}"/>
    <dgm:cxn modelId="{FEAF0E3C-C70A-2D41-B010-0F8921711EB4}" type="presOf" srcId="{B4895139-E641-7D4E-A271-7DD8F64FF10C}" destId="{A75CA1EF-FE74-A24E-B0E9-D4EF6F9DB188}" srcOrd="0" destOrd="0" presId="urn:microsoft.com/office/officeart/2005/8/layout/target3"/>
    <dgm:cxn modelId="{DD3B7960-BAC1-AA45-8E5D-A56F61500924}" type="presOf" srcId="{22BB45EA-4D38-2347-BBCC-F3917C45FFFB}" destId="{046854DE-8B82-1D4B-9809-F0EB40BE0EDF}" srcOrd="0" destOrd="0" presId="urn:microsoft.com/office/officeart/2005/8/layout/target3"/>
    <dgm:cxn modelId="{9A4D8D62-FD13-2841-AB93-F569098FAE53}" type="presOf" srcId="{61FF6C2E-4D46-1A4F-86FC-FF5940DECB27}" destId="{5EFA5127-426F-964A-8601-591E6A007EFF}" srcOrd="0" destOrd="0" presId="urn:microsoft.com/office/officeart/2005/8/layout/target3"/>
    <dgm:cxn modelId="{24B69F78-4395-7046-95C4-D63E24138E88}" type="presOf" srcId="{A720B8F6-27A9-C145-9815-80421F9CFD76}" destId="{C7D8C399-2B56-9643-B50A-5564CB0A76BF}" srcOrd="0" destOrd="0" presId="urn:microsoft.com/office/officeart/2005/8/layout/target3"/>
    <dgm:cxn modelId="{63217D9A-7AEC-AC47-9258-D4B02CEB2F0E}" srcId="{61FF6C2E-4D46-1A4F-86FC-FF5940DECB27}" destId="{EA727B6C-51F4-0448-BFA5-E6C5EBC069C1}" srcOrd="0" destOrd="0" parTransId="{5D32F915-7203-9845-AB5A-C78B4A2067E1}" sibTransId="{20D474C1-80F0-B34E-83E8-2920476D78CB}"/>
    <dgm:cxn modelId="{FCC491B1-1CEF-8F4C-A633-41D5A5C1DA95}" type="presOf" srcId="{EA727B6C-51F4-0448-BFA5-E6C5EBC069C1}" destId="{DE38843F-C475-7D49-9E96-0C537CC21937}" srcOrd="0" destOrd="0" presId="urn:microsoft.com/office/officeart/2005/8/layout/target3"/>
    <dgm:cxn modelId="{28ABA7B1-7813-3542-9808-3093E26D647F}" type="presOf" srcId="{D2255849-6485-814E-B1A3-B54EEA5B061E}" destId="{813C6ACC-C111-484A-AC5C-2F2616F9D07D}" srcOrd="1" destOrd="0" presId="urn:microsoft.com/office/officeart/2005/8/layout/target3"/>
    <dgm:cxn modelId="{5BD4ACD1-1380-734C-A104-BE5DC0885063}" type="presOf" srcId="{A585D970-21D4-9849-82E0-7AA48B2FF07A}" destId="{7D19531B-0DC4-D643-B040-A62B1BC2300D}" srcOrd="0" destOrd="0" presId="urn:microsoft.com/office/officeart/2005/8/layout/target3"/>
    <dgm:cxn modelId="{EF40BAE2-4050-084F-B0D9-C49A0DB3EB86}" srcId="{D2255849-6485-814E-B1A3-B54EEA5B061E}" destId="{22BB45EA-4D38-2347-BBCC-F3917C45FFFB}" srcOrd="0" destOrd="0" parTransId="{CE4D6FA5-D635-CF40-B262-311FB05E5B6E}" sibTransId="{66DF32C4-4CCE-3047-B8A9-840A50CCC0EE}"/>
    <dgm:cxn modelId="{473508E9-8D46-834C-81DB-BC561C5DA369}" srcId="{B4895139-E641-7D4E-A271-7DD8F64FF10C}" destId="{D2255849-6485-814E-B1A3-B54EEA5B061E}" srcOrd="1" destOrd="0" parTransId="{9D86CB89-D482-2842-8677-4E7E0D5DE591}" sibTransId="{8A211E77-D8FA-2B41-8B4C-CA4A3EBE2F1F}"/>
    <dgm:cxn modelId="{71DB66FA-F4B1-5C45-9B50-DAFD68F9BD78}" srcId="{B4895139-E641-7D4E-A271-7DD8F64FF10C}" destId="{61FF6C2E-4D46-1A4F-86FC-FF5940DECB27}" srcOrd="0" destOrd="0" parTransId="{8A2034E2-7CC9-F74C-89DB-82CCFCE3C18F}" sibTransId="{A4D29153-A64D-164C-980E-FE3AF591563C}"/>
    <dgm:cxn modelId="{CEFF6906-E322-4543-A93E-94320068D3A8}" type="presParOf" srcId="{A75CA1EF-FE74-A24E-B0E9-D4EF6F9DB188}" destId="{7C9B2142-844A-CC44-82EE-9BF51CC89C5B}" srcOrd="0" destOrd="0" presId="urn:microsoft.com/office/officeart/2005/8/layout/target3"/>
    <dgm:cxn modelId="{7D6ED602-C4EC-5C47-A446-98089414B6C8}" type="presParOf" srcId="{A75CA1EF-FE74-A24E-B0E9-D4EF6F9DB188}" destId="{BDF7316C-012B-A244-831E-6E31C8F6D4E1}" srcOrd="1" destOrd="0" presId="urn:microsoft.com/office/officeart/2005/8/layout/target3"/>
    <dgm:cxn modelId="{61615909-E58D-1B41-A310-9F0B37756F01}" type="presParOf" srcId="{A75CA1EF-FE74-A24E-B0E9-D4EF6F9DB188}" destId="{5EFA5127-426F-964A-8601-591E6A007EFF}" srcOrd="2" destOrd="0" presId="urn:microsoft.com/office/officeart/2005/8/layout/target3"/>
    <dgm:cxn modelId="{E04DEFFB-B048-CC48-849E-AFDA659305C7}" type="presParOf" srcId="{A75CA1EF-FE74-A24E-B0E9-D4EF6F9DB188}" destId="{52E7793A-D38F-D649-9E80-E01BDCBFCCD4}" srcOrd="3" destOrd="0" presId="urn:microsoft.com/office/officeart/2005/8/layout/target3"/>
    <dgm:cxn modelId="{E3814952-CE28-ED42-A1C4-0C28BD22677C}" type="presParOf" srcId="{A75CA1EF-FE74-A24E-B0E9-D4EF6F9DB188}" destId="{6EB43AAD-E7BE-AC40-B808-3CFC1900693C}" srcOrd="4" destOrd="0" presId="urn:microsoft.com/office/officeart/2005/8/layout/target3"/>
    <dgm:cxn modelId="{3A5811A8-1747-B24A-BE9B-32814F30D133}" type="presParOf" srcId="{A75CA1EF-FE74-A24E-B0E9-D4EF6F9DB188}" destId="{129F8DB6-501E-7644-A975-0653991BE3F7}" srcOrd="5" destOrd="0" presId="urn:microsoft.com/office/officeart/2005/8/layout/target3"/>
    <dgm:cxn modelId="{F638CB0A-B8B5-2C43-B5EF-6B72F89A1777}" type="presParOf" srcId="{A75CA1EF-FE74-A24E-B0E9-D4EF6F9DB188}" destId="{519DB157-1D2C-1040-B5C3-F1777A48829B}" srcOrd="6" destOrd="0" presId="urn:microsoft.com/office/officeart/2005/8/layout/target3"/>
    <dgm:cxn modelId="{C938D764-7109-3040-806F-3FC6D4416447}" type="presParOf" srcId="{A75CA1EF-FE74-A24E-B0E9-D4EF6F9DB188}" destId="{59E612FC-FAD4-6E48-A703-20C78C0FB941}" srcOrd="7" destOrd="0" presId="urn:microsoft.com/office/officeart/2005/8/layout/target3"/>
    <dgm:cxn modelId="{6AE5510B-B04B-5D46-8B24-7CA2E32CF33C}" type="presParOf" srcId="{A75CA1EF-FE74-A24E-B0E9-D4EF6F9DB188}" destId="{7D19531B-0DC4-D643-B040-A62B1BC2300D}" srcOrd="8" destOrd="0" presId="urn:microsoft.com/office/officeart/2005/8/layout/target3"/>
    <dgm:cxn modelId="{E3077497-BCE6-B74B-9E18-BCAD3CBAA97A}" type="presParOf" srcId="{A75CA1EF-FE74-A24E-B0E9-D4EF6F9DB188}" destId="{E97343E4-85FD-3E4A-A274-5AC80D8FB6B2}" srcOrd="9" destOrd="0" presId="urn:microsoft.com/office/officeart/2005/8/layout/target3"/>
    <dgm:cxn modelId="{ADF42CB0-1431-8C48-B86F-3B7ACC466013}" type="presParOf" srcId="{A75CA1EF-FE74-A24E-B0E9-D4EF6F9DB188}" destId="{DE38843F-C475-7D49-9E96-0C537CC21937}" srcOrd="10" destOrd="0" presId="urn:microsoft.com/office/officeart/2005/8/layout/target3"/>
    <dgm:cxn modelId="{77A47DC4-362C-F049-B85A-DFC89E37E668}" type="presParOf" srcId="{A75CA1EF-FE74-A24E-B0E9-D4EF6F9DB188}" destId="{813C6ACC-C111-484A-AC5C-2F2616F9D07D}" srcOrd="11" destOrd="0" presId="urn:microsoft.com/office/officeart/2005/8/layout/target3"/>
    <dgm:cxn modelId="{CAAE16F9-51F1-6441-B600-FC7F3B6A8FB5}" type="presParOf" srcId="{A75CA1EF-FE74-A24E-B0E9-D4EF6F9DB188}" destId="{046854DE-8B82-1D4B-9809-F0EB40BE0EDF}" srcOrd="12" destOrd="0" presId="urn:microsoft.com/office/officeart/2005/8/layout/target3"/>
    <dgm:cxn modelId="{1E768D55-34D5-2D40-B4CD-E2173CE9F603}" type="presParOf" srcId="{A75CA1EF-FE74-A24E-B0E9-D4EF6F9DB188}" destId="{D140E93D-4CA1-C746-A19A-45B979FC958C}" srcOrd="13" destOrd="0" presId="urn:microsoft.com/office/officeart/2005/8/layout/target3"/>
    <dgm:cxn modelId="{1B7C1E3B-D51A-1F49-A564-1DAFAC687F1F}" type="presParOf" srcId="{A75CA1EF-FE74-A24E-B0E9-D4EF6F9DB188}" destId="{C7D8C399-2B56-9643-B50A-5564CB0A76BF}" srcOrd="14" destOrd="0" presId="urn:microsoft.com/office/officeart/2005/8/layout/target3"/>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9B2142-844A-CC44-82EE-9BF51CC89C5B}">
      <dsp:nvSpPr>
        <dsp:cNvPr id="0" name=""/>
        <dsp:cNvSpPr/>
      </dsp:nvSpPr>
      <dsp:spPr>
        <a:xfrm>
          <a:off x="-17161" y="270933"/>
          <a:ext cx="4876800" cy="4876800"/>
        </a:xfrm>
        <a:prstGeom prst="pie">
          <a:avLst>
            <a:gd name="adj1" fmla="val 5400000"/>
            <a:gd name="adj2" fmla="val 16200000"/>
          </a:avLst>
        </a:prstGeom>
        <a:solidFill>
          <a:srgbClr val="D7222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FA5127-426F-964A-8601-591E6A007EFF}">
      <dsp:nvSpPr>
        <dsp:cNvPr id="0" name=""/>
        <dsp:cNvSpPr/>
      </dsp:nvSpPr>
      <dsp:spPr>
        <a:xfrm>
          <a:off x="2421238" y="270933"/>
          <a:ext cx="5689599" cy="4876800"/>
        </a:xfrm>
        <a:prstGeom prst="rect">
          <a:avLst/>
        </a:prstGeom>
        <a:solidFill>
          <a:srgbClr val="FFF3F3"/>
        </a:solidFill>
        <a:ln w="12700" cap="flat" cmpd="sng" algn="ctr">
          <a:solidFill>
            <a:srgbClr val="001B49"/>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solidFill>
                <a:srgbClr val="001B49"/>
              </a:solidFill>
            </a:rPr>
            <a:t>Achievement</a:t>
          </a:r>
        </a:p>
      </dsp:txBody>
      <dsp:txXfrm>
        <a:off x="2421238" y="270933"/>
        <a:ext cx="2844799" cy="1463043"/>
      </dsp:txXfrm>
    </dsp:sp>
    <dsp:sp modelId="{6EB43AAD-E7BE-AC40-B808-3CFC1900693C}">
      <dsp:nvSpPr>
        <dsp:cNvPr id="0" name=""/>
        <dsp:cNvSpPr/>
      </dsp:nvSpPr>
      <dsp:spPr>
        <a:xfrm>
          <a:off x="836280" y="1733976"/>
          <a:ext cx="3169916" cy="3169916"/>
        </a:xfrm>
        <a:prstGeom prst="pie">
          <a:avLst>
            <a:gd name="adj1" fmla="val 5400000"/>
            <a:gd name="adj2" fmla="val 16200000"/>
          </a:avLst>
        </a:prstGeom>
        <a:solidFill>
          <a:srgbClr val="30881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9F8DB6-501E-7644-A975-0653991BE3F7}">
      <dsp:nvSpPr>
        <dsp:cNvPr id="0" name=""/>
        <dsp:cNvSpPr/>
      </dsp:nvSpPr>
      <dsp:spPr>
        <a:xfrm>
          <a:off x="2421238" y="1733976"/>
          <a:ext cx="5689599" cy="3169916"/>
        </a:xfrm>
        <a:prstGeom prst="rect">
          <a:avLst/>
        </a:prstGeom>
        <a:solidFill>
          <a:srgbClr val="F8FEF6"/>
        </a:solidFill>
        <a:ln w="12700" cap="flat" cmpd="sng" algn="ctr">
          <a:solidFill>
            <a:srgbClr val="001B49"/>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Perception</a:t>
          </a:r>
        </a:p>
      </dsp:txBody>
      <dsp:txXfrm>
        <a:off x="2421238" y="1733976"/>
        <a:ext cx="2844799" cy="1463038"/>
      </dsp:txXfrm>
    </dsp:sp>
    <dsp:sp modelId="{59E612FC-FAD4-6E48-A703-20C78C0FB941}">
      <dsp:nvSpPr>
        <dsp:cNvPr id="0" name=""/>
        <dsp:cNvSpPr/>
      </dsp:nvSpPr>
      <dsp:spPr>
        <a:xfrm>
          <a:off x="1689719" y="3197014"/>
          <a:ext cx="1463038" cy="1463038"/>
        </a:xfrm>
        <a:prstGeom prst="pie">
          <a:avLst>
            <a:gd name="adj1" fmla="val 5400000"/>
            <a:gd name="adj2" fmla="val 16200000"/>
          </a:avLst>
        </a:prstGeom>
        <a:solidFill>
          <a:srgbClr val="3373D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D19531B-0DC4-D643-B040-A62B1BC2300D}">
      <dsp:nvSpPr>
        <dsp:cNvPr id="0" name=""/>
        <dsp:cNvSpPr/>
      </dsp:nvSpPr>
      <dsp:spPr>
        <a:xfrm>
          <a:off x="2421238" y="3197014"/>
          <a:ext cx="5689599" cy="1463038"/>
        </a:xfrm>
        <a:prstGeom prst="rect">
          <a:avLst/>
        </a:prstGeom>
        <a:solidFill>
          <a:srgbClr val="F0F5FF"/>
        </a:solidFill>
        <a:ln w="12700" cap="flat" cmpd="sng" algn="ctr">
          <a:solidFill>
            <a:srgbClr val="001B49"/>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Process</a:t>
          </a:r>
        </a:p>
      </dsp:txBody>
      <dsp:txXfrm>
        <a:off x="2421238" y="3197014"/>
        <a:ext cx="2844799" cy="1463038"/>
      </dsp:txXfrm>
    </dsp:sp>
    <dsp:sp modelId="{DE38843F-C475-7D49-9E96-0C537CC21937}">
      <dsp:nvSpPr>
        <dsp:cNvPr id="0" name=""/>
        <dsp:cNvSpPr/>
      </dsp:nvSpPr>
      <dsp:spPr>
        <a:xfrm>
          <a:off x="5231716" y="270933"/>
          <a:ext cx="2913445" cy="146304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None/>
          </a:pPr>
          <a:r>
            <a:rPr lang="en-US" sz="1600" kern="1200" dirty="0">
              <a:latin typeface="+mj-lt"/>
            </a:rPr>
            <a:t>	Student achievement related to academics, attendance, and behaviour.</a:t>
          </a:r>
        </a:p>
      </dsp:txBody>
      <dsp:txXfrm>
        <a:off x="5231716" y="270933"/>
        <a:ext cx="2913445" cy="1463043"/>
      </dsp:txXfrm>
    </dsp:sp>
    <dsp:sp modelId="{046854DE-8B82-1D4B-9809-F0EB40BE0EDF}">
      <dsp:nvSpPr>
        <dsp:cNvPr id="0" name=""/>
        <dsp:cNvSpPr/>
      </dsp:nvSpPr>
      <dsp:spPr>
        <a:xfrm>
          <a:off x="5266038" y="1733976"/>
          <a:ext cx="2844799" cy="146303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None/>
          </a:pPr>
          <a:r>
            <a:rPr lang="en-US" sz="1600" kern="1200" dirty="0">
              <a:latin typeface="+mj-lt"/>
            </a:rPr>
            <a:t>	Student, family, and staff perceptions of how the school is doing.</a:t>
          </a:r>
        </a:p>
      </dsp:txBody>
      <dsp:txXfrm>
        <a:off x="5266038" y="1733976"/>
        <a:ext cx="2844799" cy="1463038"/>
      </dsp:txXfrm>
    </dsp:sp>
    <dsp:sp modelId="{C7D8C399-2B56-9643-B50A-5564CB0A76BF}">
      <dsp:nvSpPr>
        <dsp:cNvPr id="0" name=""/>
        <dsp:cNvSpPr/>
      </dsp:nvSpPr>
      <dsp:spPr>
        <a:xfrm>
          <a:off x="5266038" y="3197014"/>
          <a:ext cx="2844799" cy="146303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None/>
          </a:pPr>
          <a:r>
            <a:rPr lang="en-US" sz="1600" kern="1200" dirty="0">
              <a:latin typeface="+mj-lt"/>
            </a:rPr>
            <a:t>	Fidelity to the implementation of research-based best practices for school improvement as embedded in </a:t>
          </a:r>
          <a:r>
            <a:rPr lang="en-US" sz="1600" i="1" kern="1200" dirty="0">
              <a:latin typeface="+mj-lt"/>
            </a:rPr>
            <a:t>Leader in Me </a:t>
          </a:r>
          <a:r>
            <a:rPr lang="en-US" sz="1600" i="0" kern="1200" dirty="0">
              <a:latin typeface="+mj-lt"/>
            </a:rPr>
            <a:t>and</a:t>
          </a:r>
          <a:r>
            <a:rPr lang="en-US" sz="1600" kern="1200" dirty="0">
              <a:latin typeface="+mj-lt"/>
            </a:rPr>
            <a:t> supported through the training.</a:t>
          </a:r>
        </a:p>
      </dsp:txBody>
      <dsp:txXfrm>
        <a:off x="5266038" y="3197014"/>
        <a:ext cx="2844799" cy="1463038"/>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51FFA9-7412-C641-B6AA-34FC22E18D8E}" type="datetimeFigureOut">
              <a:rPr lang="en-US" smtClean="0"/>
              <a:t>10/3/2023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9B874D-6E9B-CF48-A037-BEA645B72923}" type="slidenum">
              <a:rPr lang="en-US" smtClean="0"/>
              <a:t>‹#›</a:t>
            </a:fld>
            <a:endParaRPr lang="en-US"/>
          </a:p>
        </p:txBody>
      </p:sp>
    </p:spTree>
    <p:extLst>
      <p:ext uri="{BB962C8B-B14F-4D97-AF65-F5344CB8AC3E}">
        <p14:creationId xmlns:p14="http://schemas.microsoft.com/office/powerpoint/2010/main" val="29211015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767859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When visioning school improvement and the ultimate impact you want to have on your students in the 2023/24 school year, why is it important to consider all three types of data?</a:t>
            </a:r>
          </a:p>
          <a:p>
            <a:r>
              <a:rPr lang="en-US" b="0" i="0"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rPr>
              <a:t>Type answer here.</a:t>
            </a:r>
          </a:p>
          <a:p>
            <a:endParaRPr lang="en-US" dirty="0"/>
          </a:p>
        </p:txBody>
      </p:sp>
      <p:sp>
        <p:nvSpPr>
          <p:cNvPr id="4" name="Slide Number Placeholder 3"/>
          <p:cNvSpPr>
            <a:spLocks noGrp="1"/>
          </p:cNvSpPr>
          <p:nvPr>
            <p:ph type="sldNum" sz="quarter" idx="5"/>
          </p:nvPr>
        </p:nvSpPr>
        <p:spPr/>
        <p:txBody>
          <a:bodyPr/>
          <a:lstStyle/>
          <a:p>
            <a:fld id="{DB9B874D-6E9B-CF48-A037-BEA645B72923}" type="slidenum">
              <a:rPr lang="en-US" smtClean="0"/>
              <a:t>5</a:t>
            </a:fld>
            <a:endParaRPr lang="en-US"/>
          </a:p>
        </p:txBody>
      </p:sp>
    </p:spTree>
    <p:extLst>
      <p:ext uri="{BB962C8B-B14F-4D97-AF65-F5344CB8AC3E}">
        <p14:creationId xmlns:p14="http://schemas.microsoft.com/office/powerpoint/2010/main" val="1300223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1"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DELETE THIS SLIDE IF YOU LEAD AN ELEMENTARY SCHOOL.</a:t>
            </a:r>
          </a:p>
          <a:p>
            <a:r>
              <a:rPr lang="en-US" b="1"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How might this data* help you frame the ultimate impact you want to have on your students in the 2023/24 school year?</a:t>
            </a:r>
          </a:p>
          <a:p>
            <a:r>
              <a:rPr lang="en-US" b="0" i="0"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rPr>
              <a:t>Type answer here.</a:t>
            </a:r>
          </a:p>
          <a:p>
            <a:endParaRPr lang="en-US" b="0" i="0"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endParaRPr>
          </a:p>
          <a:p>
            <a:r>
              <a:rPr lang="en-US" b="0" i="1"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rPr>
              <a:t>* To access the Achievement Data Spreadsheet, right click on the </a:t>
            </a:r>
            <a:r>
              <a:rPr lang="en-US" b="1" i="0"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rPr>
              <a:t>Microsoft Excel Worksheet icon</a:t>
            </a:r>
            <a:r>
              <a:rPr lang="en-US" b="0" i="1"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rPr>
              <a:t>, hover over </a:t>
            </a:r>
            <a:r>
              <a:rPr lang="en-US" b="1" i="0"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rPr>
              <a:t>Worksheet Object</a:t>
            </a:r>
            <a:r>
              <a:rPr lang="en-US" b="0" i="1"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rPr>
              <a:t>. A menu will populate. Click </a:t>
            </a:r>
            <a:r>
              <a:rPr lang="en-US" b="1" i="0"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rPr>
              <a:t>Open</a:t>
            </a:r>
            <a:r>
              <a:rPr lang="en-US" b="0" i="1"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rPr>
              <a:t>.</a:t>
            </a:r>
          </a:p>
        </p:txBody>
      </p:sp>
      <p:sp>
        <p:nvSpPr>
          <p:cNvPr id="4" name="Slide Number Placeholder 3"/>
          <p:cNvSpPr>
            <a:spLocks noGrp="1"/>
          </p:cNvSpPr>
          <p:nvPr>
            <p:ph type="sldNum" sz="quarter" idx="5"/>
          </p:nvPr>
        </p:nvSpPr>
        <p:spPr/>
        <p:txBody>
          <a:bodyPr/>
          <a:lstStyle/>
          <a:p>
            <a:fld id="{DB9B874D-6E9B-CF48-A037-BEA645B72923}" type="slidenum">
              <a:rPr lang="en-US" smtClean="0"/>
              <a:t>6</a:t>
            </a:fld>
            <a:endParaRPr lang="en-US"/>
          </a:p>
        </p:txBody>
      </p:sp>
    </p:spTree>
    <p:extLst>
      <p:ext uri="{BB962C8B-B14F-4D97-AF65-F5344CB8AC3E}">
        <p14:creationId xmlns:p14="http://schemas.microsoft.com/office/powerpoint/2010/main" val="901330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9B874D-6E9B-CF48-A037-BEA645B72923}" type="slidenum">
              <a:rPr lang="en-US" smtClean="0"/>
              <a:t>7</a:t>
            </a:fld>
            <a:endParaRPr lang="en-US"/>
          </a:p>
        </p:txBody>
      </p:sp>
    </p:spTree>
    <p:extLst>
      <p:ext uri="{BB962C8B-B14F-4D97-AF65-F5344CB8AC3E}">
        <p14:creationId xmlns:p14="http://schemas.microsoft.com/office/powerpoint/2010/main" val="7264453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0"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endParaRPr>
          </a:p>
        </p:txBody>
      </p:sp>
      <p:sp>
        <p:nvSpPr>
          <p:cNvPr id="4" name="Slide Number Placeholder 3"/>
          <p:cNvSpPr>
            <a:spLocks noGrp="1"/>
          </p:cNvSpPr>
          <p:nvPr>
            <p:ph type="sldNum" sz="quarter" idx="5"/>
          </p:nvPr>
        </p:nvSpPr>
        <p:spPr/>
        <p:txBody>
          <a:bodyPr/>
          <a:lstStyle/>
          <a:p>
            <a:fld id="{DB9B874D-6E9B-CF48-A037-BEA645B72923}" type="slidenum">
              <a:rPr lang="en-US" smtClean="0"/>
              <a:t>8</a:t>
            </a:fld>
            <a:endParaRPr lang="en-US"/>
          </a:p>
        </p:txBody>
      </p:sp>
    </p:spTree>
    <p:extLst>
      <p:ext uri="{BB962C8B-B14F-4D97-AF65-F5344CB8AC3E}">
        <p14:creationId xmlns:p14="http://schemas.microsoft.com/office/powerpoint/2010/main" val="7986078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dirty="0"/>
          </a:p>
        </p:txBody>
      </p:sp>
      <p:sp>
        <p:nvSpPr>
          <p:cNvPr id="4" name="Slide Number Placeholder 3"/>
          <p:cNvSpPr>
            <a:spLocks noGrp="1"/>
          </p:cNvSpPr>
          <p:nvPr>
            <p:ph type="sldNum" sz="quarter" idx="5"/>
          </p:nvPr>
        </p:nvSpPr>
        <p:spPr/>
        <p:txBody>
          <a:bodyPr/>
          <a:lstStyle/>
          <a:p>
            <a:fld id="{DB9B874D-6E9B-CF48-A037-BEA645B72923}" type="slidenum">
              <a:rPr lang="en-US" smtClean="0"/>
              <a:t>9</a:t>
            </a:fld>
            <a:endParaRPr lang="en-US"/>
          </a:p>
        </p:txBody>
      </p:sp>
    </p:spTree>
    <p:extLst>
      <p:ext uri="{BB962C8B-B14F-4D97-AF65-F5344CB8AC3E}">
        <p14:creationId xmlns:p14="http://schemas.microsoft.com/office/powerpoint/2010/main" val="809349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 name="Slide Number Placeholder 3"/>
          <p:cNvSpPr>
            <a:spLocks noGrp="1"/>
          </p:cNvSpPr>
          <p:nvPr>
            <p:ph type="sldNum" sz="quarter" idx="5"/>
          </p:nvPr>
        </p:nvSpPr>
        <p:spPr/>
        <p:txBody>
          <a:bodyPr/>
          <a:lstStyle/>
          <a:p>
            <a:fld id="{DB9B874D-6E9B-CF48-A037-BEA645B72923}" type="slidenum">
              <a:rPr lang="en-US" smtClean="0"/>
              <a:t>10</a:t>
            </a:fld>
            <a:endParaRPr lang="en-US"/>
          </a:p>
        </p:txBody>
      </p:sp>
    </p:spTree>
    <p:extLst>
      <p:ext uri="{BB962C8B-B14F-4D97-AF65-F5344CB8AC3E}">
        <p14:creationId xmlns:p14="http://schemas.microsoft.com/office/powerpoint/2010/main" val="105222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D720F-E8A2-1119-5A87-076CC193E8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13AD854-BB28-F419-7F91-E97939CF65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239CF53-8C90-165D-E70E-B2CB4997871B}"/>
              </a:ext>
            </a:extLst>
          </p:cNvPr>
          <p:cNvSpPr>
            <a:spLocks noGrp="1"/>
          </p:cNvSpPr>
          <p:nvPr>
            <p:ph type="dt" sz="half" idx="10"/>
          </p:nvPr>
        </p:nvSpPr>
        <p:spPr/>
        <p:txBody>
          <a:bodyPr/>
          <a:lstStyle/>
          <a:p>
            <a:fld id="{6780E34D-BA14-104B-87F8-E030BD7B897E}" type="datetimeFigureOut">
              <a:rPr lang="en-US" smtClean="0"/>
              <a:t>10/3/2023</a:t>
            </a:fld>
            <a:endParaRPr lang="en-US"/>
          </a:p>
        </p:txBody>
      </p:sp>
      <p:sp>
        <p:nvSpPr>
          <p:cNvPr id="5" name="Footer Placeholder 4">
            <a:extLst>
              <a:ext uri="{FF2B5EF4-FFF2-40B4-BE49-F238E27FC236}">
                <a16:creationId xmlns:a16="http://schemas.microsoft.com/office/drawing/2014/main" id="{1217A344-0715-F23A-0312-785E5522FF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18FEC4-C54B-BDA1-6F1A-60717CA61E13}"/>
              </a:ext>
            </a:extLst>
          </p:cNvPr>
          <p:cNvSpPr>
            <a:spLocks noGrp="1"/>
          </p:cNvSpPr>
          <p:nvPr>
            <p:ph type="sldNum" sz="quarter" idx="12"/>
          </p:nvPr>
        </p:nvSpPr>
        <p:spPr/>
        <p:txBody>
          <a:bodyPr/>
          <a:lstStyle/>
          <a:p>
            <a:fld id="{B26C949C-3CE2-8149-8E05-A3DB4F7555AF}" type="slidenum">
              <a:rPr lang="en-US" smtClean="0"/>
              <a:t>‹#›</a:t>
            </a:fld>
            <a:endParaRPr lang="en-US"/>
          </a:p>
        </p:txBody>
      </p:sp>
    </p:spTree>
    <p:extLst>
      <p:ext uri="{BB962C8B-B14F-4D97-AF65-F5344CB8AC3E}">
        <p14:creationId xmlns:p14="http://schemas.microsoft.com/office/powerpoint/2010/main" val="1995096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F912B-3AF3-3E67-002D-DFCDF8E7294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D348E6E-E682-D00A-D624-3B164EDC5EF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FBB698-BFBC-C507-F198-B7CF32AA3DC8}"/>
              </a:ext>
            </a:extLst>
          </p:cNvPr>
          <p:cNvSpPr>
            <a:spLocks noGrp="1"/>
          </p:cNvSpPr>
          <p:nvPr>
            <p:ph type="dt" sz="half" idx="10"/>
          </p:nvPr>
        </p:nvSpPr>
        <p:spPr/>
        <p:txBody>
          <a:bodyPr/>
          <a:lstStyle/>
          <a:p>
            <a:fld id="{6780E34D-BA14-104B-87F8-E030BD7B897E}" type="datetimeFigureOut">
              <a:rPr lang="en-US" smtClean="0"/>
              <a:t>10/3/2023</a:t>
            </a:fld>
            <a:endParaRPr lang="en-US"/>
          </a:p>
        </p:txBody>
      </p:sp>
      <p:sp>
        <p:nvSpPr>
          <p:cNvPr id="5" name="Footer Placeholder 4">
            <a:extLst>
              <a:ext uri="{FF2B5EF4-FFF2-40B4-BE49-F238E27FC236}">
                <a16:creationId xmlns:a16="http://schemas.microsoft.com/office/drawing/2014/main" id="{C735874F-CC16-D844-F8D6-E8809379E1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B8D376-F1F0-3E55-EBDB-68F2EE8D1DDC}"/>
              </a:ext>
            </a:extLst>
          </p:cNvPr>
          <p:cNvSpPr>
            <a:spLocks noGrp="1"/>
          </p:cNvSpPr>
          <p:nvPr>
            <p:ph type="sldNum" sz="quarter" idx="12"/>
          </p:nvPr>
        </p:nvSpPr>
        <p:spPr/>
        <p:txBody>
          <a:bodyPr/>
          <a:lstStyle/>
          <a:p>
            <a:fld id="{B26C949C-3CE2-8149-8E05-A3DB4F7555AF}" type="slidenum">
              <a:rPr lang="en-US" smtClean="0"/>
              <a:t>‹#›</a:t>
            </a:fld>
            <a:endParaRPr lang="en-US"/>
          </a:p>
        </p:txBody>
      </p:sp>
    </p:spTree>
    <p:extLst>
      <p:ext uri="{BB962C8B-B14F-4D97-AF65-F5344CB8AC3E}">
        <p14:creationId xmlns:p14="http://schemas.microsoft.com/office/powerpoint/2010/main" val="4153209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7F45DD-BE6E-3C02-BC35-A1D524C0FD2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C1BCF67-BD2B-4F59-D3D4-9D505C093F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F54D42-EE87-9AE3-27C6-CC6D92142069}"/>
              </a:ext>
            </a:extLst>
          </p:cNvPr>
          <p:cNvSpPr>
            <a:spLocks noGrp="1"/>
          </p:cNvSpPr>
          <p:nvPr>
            <p:ph type="dt" sz="half" idx="10"/>
          </p:nvPr>
        </p:nvSpPr>
        <p:spPr/>
        <p:txBody>
          <a:bodyPr/>
          <a:lstStyle/>
          <a:p>
            <a:fld id="{6780E34D-BA14-104B-87F8-E030BD7B897E}" type="datetimeFigureOut">
              <a:rPr lang="en-US" smtClean="0"/>
              <a:t>10/3/2023</a:t>
            </a:fld>
            <a:endParaRPr lang="en-US"/>
          </a:p>
        </p:txBody>
      </p:sp>
      <p:sp>
        <p:nvSpPr>
          <p:cNvPr id="5" name="Footer Placeholder 4">
            <a:extLst>
              <a:ext uri="{FF2B5EF4-FFF2-40B4-BE49-F238E27FC236}">
                <a16:creationId xmlns:a16="http://schemas.microsoft.com/office/drawing/2014/main" id="{1668EC77-D3CC-38CB-A329-3BDF016A8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2E2FC7-5559-5CE8-FE08-FC86272E203C}"/>
              </a:ext>
            </a:extLst>
          </p:cNvPr>
          <p:cNvSpPr>
            <a:spLocks noGrp="1"/>
          </p:cNvSpPr>
          <p:nvPr>
            <p:ph type="sldNum" sz="quarter" idx="12"/>
          </p:nvPr>
        </p:nvSpPr>
        <p:spPr/>
        <p:txBody>
          <a:bodyPr/>
          <a:lstStyle/>
          <a:p>
            <a:fld id="{B26C949C-3CE2-8149-8E05-A3DB4F7555AF}" type="slidenum">
              <a:rPr lang="en-US" smtClean="0"/>
              <a:t>‹#›</a:t>
            </a:fld>
            <a:endParaRPr lang="en-US"/>
          </a:p>
        </p:txBody>
      </p:sp>
    </p:spTree>
    <p:extLst>
      <p:ext uri="{BB962C8B-B14F-4D97-AF65-F5344CB8AC3E}">
        <p14:creationId xmlns:p14="http://schemas.microsoft.com/office/powerpoint/2010/main" val="2635948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A11CC-FC83-F166-5F97-B5BD486B20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EAE757-90BF-DDE9-08C3-5156F6DC4C9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31BC8A-6EC1-6552-4C33-AD0B6333E7C4}"/>
              </a:ext>
            </a:extLst>
          </p:cNvPr>
          <p:cNvSpPr>
            <a:spLocks noGrp="1"/>
          </p:cNvSpPr>
          <p:nvPr>
            <p:ph type="dt" sz="half" idx="10"/>
          </p:nvPr>
        </p:nvSpPr>
        <p:spPr/>
        <p:txBody>
          <a:bodyPr/>
          <a:lstStyle/>
          <a:p>
            <a:fld id="{6780E34D-BA14-104B-87F8-E030BD7B897E}" type="datetimeFigureOut">
              <a:rPr lang="en-US" smtClean="0"/>
              <a:t>10/3/2023</a:t>
            </a:fld>
            <a:endParaRPr lang="en-US"/>
          </a:p>
        </p:txBody>
      </p:sp>
      <p:sp>
        <p:nvSpPr>
          <p:cNvPr id="5" name="Footer Placeholder 4">
            <a:extLst>
              <a:ext uri="{FF2B5EF4-FFF2-40B4-BE49-F238E27FC236}">
                <a16:creationId xmlns:a16="http://schemas.microsoft.com/office/drawing/2014/main" id="{BBB30D19-AB29-D19D-350C-9C06F91372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F68463-4E0F-599E-6642-BB2B70726D9D}"/>
              </a:ext>
            </a:extLst>
          </p:cNvPr>
          <p:cNvSpPr>
            <a:spLocks noGrp="1"/>
          </p:cNvSpPr>
          <p:nvPr>
            <p:ph type="sldNum" sz="quarter" idx="12"/>
          </p:nvPr>
        </p:nvSpPr>
        <p:spPr/>
        <p:txBody>
          <a:bodyPr/>
          <a:lstStyle/>
          <a:p>
            <a:fld id="{B26C949C-3CE2-8149-8E05-A3DB4F7555AF}" type="slidenum">
              <a:rPr lang="en-US" smtClean="0"/>
              <a:t>‹#›</a:t>
            </a:fld>
            <a:endParaRPr lang="en-US"/>
          </a:p>
        </p:txBody>
      </p:sp>
    </p:spTree>
    <p:extLst>
      <p:ext uri="{BB962C8B-B14F-4D97-AF65-F5344CB8AC3E}">
        <p14:creationId xmlns:p14="http://schemas.microsoft.com/office/powerpoint/2010/main" val="2666239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79EC9-76DC-D290-8971-72AE286CE01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D83E6F-64CA-8883-5003-4C4347FCC5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F1038E-8FF8-80D0-3850-99426C2E55FF}"/>
              </a:ext>
            </a:extLst>
          </p:cNvPr>
          <p:cNvSpPr>
            <a:spLocks noGrp="1"/>
          </p:cNvSpPr>
          <p:nvPr>
            <p:ph type="dt" sz="half" idx="10"/>
          </p:nvPr>
        </p:nvSpPr>
        <p:spPr/>
        <p:txBody>
          <a:bodyPr/>
          <a:lstStyle/>
          <a:p>
            <a:fld id="{6780E34D-BA14-104B-87F8-E030BD7B897E}" type="datetimeFigureOut">
              <a:rPr lang="en-US" smtClean="0"/>
              <a:t>10/3/2023</a:t>
            </a:fld>
            <a:endParaRPr lang="en-US"/>
          </a:p>
        </p:txBody>
      </p:sp>
      <p:sp>
        <p:nvSpPr>
          <p:cNvPr id="5" name="Footer Placeholder 4">
            <a:extLst>
              <a:ext uri="{FF2B5EF4-FFF2-40B4-BE49-F238E27FC236}">
                <a16:creationId xmlns:a16="http://schemas.microsoft.com/office/drawing/2014/main" id="{A38449D3-DE5A-7420-3A2E-F67E5F1E82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C4B1A6-466D-2730-C1B5-EFEDA3C3B419}"/>
              </a:ext>
            </a:extLst>
          </p:cNvPr>
          <p:cNvSpPr>
            <a:spLocks noGrp="1"/>
          </p:cNvSpPr>
          <p:nvPr>
            <p:ph type="sldNum" sz="quarter" idx="12"/>
          </p:nvPr>
        </p:nvSpPr>
        <p:spPr/>
        <p:txBody>
          <a:bodyPr/>
          <a:lstStyle/>
          <a:p>
            <a:fld id="{B26C949C-3CE2-8149-8E05-A3DB4F7555AF}" type="slidenum">
              <a:rPr lang="en-US" smtClean="0"/>
              <a:t>‹#›</a:t>
            </a:fld>
            <a:endParaRPr lang="en-US"/>
          </a:p>
        </p:txBody>
      </p:sp>
    </p:spTree>
    <p:extLst>
      <p:ext uri="{BB962C8B-B14F-4D97-AF65-F5344CB8AC3E}">
        <p14:creationId xmlns:p14="http://schemas.microsoft.com/office/powerpoint/2010/main" val="853377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999F6-1407-B19B-5959-D316D0605C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5619FD-FCDE-7FF2-A4F7-57CF3A8D248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76A176-E44A-F438-B329-9A746CDE6B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904CF1D-6736-9268-D4FE-186403A4DF58}"/>
              </a:ext>
            </a:extLst>
          </p:cNvPr>
          <p:cNvSpPr>
            <a:spLocks noGrp="1"/>
          </p:cNvSpPr>
          <p:nvPr>
            <p:ph type="dt" sz="half" idx="10"/>
          </p:nvPr>
        </p:nvSpPr>
        <p:spPr/>
        <p:txBody>
          <a:bodyPr/>
          <a:lstStyle/>
          <a:p>
            <a:fld id="{6780E34D-BA14-104B-87F8-E030BD7B897E}" type="datetimeFigureOut">
              <a:rPr lang="en-US" smtClean="0"/>
              <a:t>10/3/2023</a:t>
            </a:fld>
            <a:endParaRPr lang="en-US"/>
          </a:p>
        </p:txBody>
      </p:sp>
      <p:sp>
        <p:nvSpPr>
          <p:cNvPr id="6" name="Footer Placeholder 5">
            <a:extLst>
              <a:ext uri="{FF2B5EF4-FFF2-40B4-BE49-F238E27FC236}">
                <a16:creationId xmlns:a16="http://schemas.microsoft.com/office/drawing/2014/main" id="{67124BE1-CE4E-64F5-7088-38D8FF14C2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72F5F8-84F1-B2FE-9688-827871DA5E8F}"/>
              </a:ext>
            </a:extLst>
          </p:cNvPr>
          <p:cNvSpPr>
            <a:spLocks noGrp="1"/>
          </p:cNvSpPr>
          <p:nvPr>
            <p:ph type="sldNum" sz="quarter" idx="12"/>
          </p:nvPr>
        </p:nvSpPr>
        <p:spPr/>
        <p:txBody>
          <a:bodyPr/>
          <a:lstStyle/>
          <a:p>
            <a:fld id="{B26C949C-3CE2-8149-8E05-A3DB4F7555AF}" type="slidenum">
              <a:rPr lang="en-US" smtClean="0"/>
              <a:t>‹#›</a:t>
            </a:fld>
            <a:endParaRPr lang="en-US"/>
          </a:p>
        </p:txBody>
      </p:sp>
    </p:spTree>
    <p:extLst>
      <p:ext uri="{BB962C8B-B14F-4D97-AF65-F5344CB8AC3E}">
        <p14:creationId xmlns:p14="http://schemas.microsoft.com/office/powerpoint/2010/main" val="4123823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7B2F9-8825-233F-BDC5-47B1FCC704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8490A6D-33F0-0C40-712F-AB1EB4D39D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54DF05-F32E-8DD3-47F1-6F6CE73658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BD95BD3-E683-3F6B-0C7F-38AD119605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086834-AB66-7C65-12B5-883D19007F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5F2C47E-E590-921F-8E12-83B091FD20D6}"/>
              </a:ext>
            </a:extLst>
          </p:cNvPr>
          <p:cNvSpPr>
            <a:spLocks noGrp="1"/>
          </p:cNvSpPr>
          <p:nvPr>
            <p:ph type="dt" sz="half" idx="10"/>
          </p:nvPr>
        </p:nvSpPr>
        <p:spPr/>
        <p:txBody>
          <a:bodyPr/>
          <a:lstStyle/>
          <a:p>
            <a:fld id="{6780E34D-BA14-104B-87F8-E030BD7B897E}" type="datetimeFigureOut">
              <a:rPr lang="en-US" smtClean="0"/>
              <a:t>10/3/2023</a:t>
            </a:fld>
            <a:endParaRPr lang="en-US"/>
          </a:p>
        </p:txBody>
      </p:sp>
      <p:sp>
        <p:nvSpPr>
          <p:cNvPr id="8" name="Footer Placeholder 7">
            <a:extLst>
              <a:ext uri="{FF2B5EF4-FFF2-40B4-BE49-F238E27FC236}">
                <a16:creationId xmlns:a16="http://schemas.microsoft.com/office/drawing/2014/main" id="{D825A7B5-414B-A0DA-5F4D-3DFC235DBB4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B02D0D9-3331-88C9-CB58-498627B19878}"/>
              </a:ext>
            </a:extLst>
          </p:cNvPr>
          <p:cNvSpPr>
            <a:spLocks noGrp="1"/>
          </p:cNvSpPr>
          <p:nvPr>
            <p:ph type="sldNum" sz="quarter" idx="12"/>
          </p:nvPr>
        </p:nvSpPr>
        <p:spPr/>
        <p:txBody>
          <a:bodyPr/>
          <a:lstStyle/>
          <a:p>
            <a:fld id="{B26C949C-3CE2-8149-8E05-A3DB4F7555AF}" type="slidenum">
              <a:rPr lang="en-US" smtClean="0"/>
              <a:t>‹#›</a:t>
            </a:fld>
            <a:endParaRPr lang="en-US"/>
          </a:p>
        </p:txBody>
      </p:sp>
    </p:spTree>
    <p:extLst>
      <p:ext uri="{BB962C8B-B14F-4D97-AF65-F5344CB8AC3E}">
        <p14:creationId xmlns:p14="http://schemas.microsoft.com/office/powerpoint/2010/main" val="1933508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0C31A-E843-7182-4F60-78495A9EBCA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1F790F-98EE-9679-0CDF-0539D3CE985F}"/>
              </a:ext>
            </a:extLst>
          </p:cNvPr>
          <p:cNvSpPr>
            <a:spLocks noGrp="1"/>
          </p:cNvSpPr>
          <p:nvPr>
            <p:ph type="dt" sz="half" idx="10"/>
          </p:nvPr>
        </p:nvSpPr>
        <p:spPr/>
        <p:txBody>
          <a:bodyPr/>
          <a:lstStyle/>
          <a:p>
            <a:fld id="{6780E34D-BA14-104B-87F8-E030BD7B897E}" type="datetimeFigureOut">
              <a:rPr lang="en-US" smtClean="0"/>
              <a:t>10/3/2023</a:t>
            </a:fld>
            <a:endParaRPr lang="en-US"/>
          </a:p>
        </p:txBody>
      </p:sp>
      <p:sp>
        <p:nvSpPr>
          <p:cNvPr id="4" name="Footer Placeholder 3">
            <a:extLst>
              <a:ext uri="{FF2B5EF4-FFF2-40B4-BE49-F238E27FC236}">
                <a16:creationId xmlns:a16="http://schemas.microsoft.com/office/drawing/2014/main" id="{EC6429B5-4FD0-7217-2FA8-796FA103EAE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96A55A4-B01C-53A0-25C2-15C9CAEA5D11}"/>
              </a:ext>
            </a:extLst>
          </p:cNvPr>
          <p:cNvSpPr>
            <a:spLocks noGrp="1"/>
          </p:cNvSpPr>
          <p:nvPr>
            <p:ph type="sldNum" sz="quarter" idx="12"/>
          </p:nvPr>
        </p:nvSpPr>
        <p:spPr/>
        <p:txBody>
          <a:bodyPr/>
          <a:lstStyle/>
          <a:p>
            <a:fld id="{B26C949C-3CE2-8149-8E05-A3DB4F7555AF}" type="slidenum">
              <a:rPr lang="en-US" smtClean="0"/>
              <a:t>‹#›</a:t>
            </a:fld>
            <a:endParaRPr lang="en-US"/>
          </a:p>
        </p:txBody>
      </p:sp>
    </p:spTree>
    <p:extLst>
      <p:ext uri="{BB962C8B-B14F-4D97-AF65-F5344CB8AC3E}">
        <p14:creationId xmlns:p14="http://schemas.microsoft.com/office/powerpoint/2010/main" val="202886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20A089-190E-236E-5ABC-A7D81D794432}"/>
              </a:ext>
            </a:extLst>
          </p:cNvPr>
          <p:cNvSpPr>
            <a:spLocks noGrp="1"/>
          </p:cNvSpPr>
          <p:nvPr>
            <p:ph type="dt" sz="half" idx="10"/>
          </p:nvPr>
        </p:nvSpPr>
        <p:spPr/>
        <p:txBody>
          <a:bodyPr/>
          <a:lstStyle/>
          <a:p>
            <a:fld id="{6780E34D-BA14-104B-87F8-E030BD7B897E}" type="datetimeFigureOut">
              <a:rPr lang="en-US" smtClean="0"/>
              <a:t>10/3/2023</a:t>
            </a:fld>
            <a:endParaRPr lang="en-US"/>
          </a:p>
        </p:txBody>
      </p:sp>
      <p:sp>
        <p:nvSpPr>
          <p:cNvPr id="3" name="Footer Placeholder 2">
            <a:extLst>
              <a:ext uri="{FF2B5EF4-FFF2-40B4-BE49-F238E27FC236}">
                <a16:creationId xmlns:a16="http://schemas.microsoft.com/office/drawing/2014/main" id="{1C3A3193-F5AB-D46E-138E-C0195A7B9C0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BC655FD-2394-8E30-E1AC-4AFFC9811E6E}"/>
              </a:ext>
            </a:extLst>
          </p:cNvPr>
          <p:cNvSpPr>
            <a:spLocks noGrp="1"/>
          </p:cNvSpPr>
          <p:nvPr>
            <p:ph type="sldNum" sz="quarter" idx="12"/>
          </p:nvPr>
        </p:nvSpPr>
        <p:spPr/>
        <p:txBody>
          <a:bodyPr/>
          <a:lstStyle/>
          <a:p>
            <a:fld id="{B26C949C-3CE2-8149-8E05-A3DB4F7555AF}" type="slidenum">
              <a:rPr lang="en-US" smtClean="0"/>
              <a:t>‹#›</a:t>
            </a:fld>
            <a:endParaRPr lang="en-US"/>
          </a:p>
        </p:txBody>
      </p:sp>
    </p:spTree>
    <p:extLst>
      <p:ext uri="{BB962C8B-B14F-4D97-AF65-F5344CB8AC3E}">
        <p14:creationId xmlns:p14="http://schemas.microsoft.com/office/powerpoint/2010/main" val="586886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F1080-369B-3AF6-BB71-1E3B4783D5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EC7697-E6E7-AB1A-66F9-7AF4F6FA25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AF326D1-D18A-7E0D-34DA-AFEFFE3358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387E73-8BFB-B1E3-57AA-CBF75E620B11}"/>
              </a:ext>
            </a:extLst>
          </p:cNvPr>
          <p:cNvSpPr>
            <a:spLocks noGrp="1"/>
          </p:cNvSpPr>
          <p:nvPr>
            <p:ph type="dt" sz="half" idx="10"/>
          </p:nvPr>
        </p:nvSpPr>
        <p:spPr/>
        <p:txBody>
          <a:bodyPr/>
          <a:lstStyle/>
          <a:p>
            <a:fld id="{6780E34D-BA14-104B-87F8-E030BD7B897E}" type="datetimeFigureOut">
              <a:rPr lang="en-US" smtClean="0"/>
              <a:t>10/3/2023</a:t>
            </a:fld>
            <a:endParaRPr lang="en-US"/>
          </a:p>
        </p:txBody>
      </p:sp>
      <p:sp>
        <p:nvSpPr>
          <p:cNvPr id="6" name="Footer Placeholder 5">
            <a:extLst>
              <a:ext uri="{FF2B5EF4-FFF2-40B4-BE49-F238E27FC236}">
                <a16:creationId xmlns:a16="http://schemas.microsoft.com/office/drawing/2014/main" id="{5093F1F6-76BE-965E-5C52-4D08F4BB4A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38DE99-832C-DDF5-3ECA-A4DFCD5290C9}"/>
              </a:ext>
            </a:extLst>
          </p:cNvPr>
          <p:cNvSpPr>
            <a:spLocks noGrp="1"/>
          </p:cNvSpPr>
          <p:nvPr>
            <p:ph type="sldNum" sz="quarter" idx="12"/>
          </p:nvPr>
        </p:nvSpPr>
        <p:spPr/>
        <p:txBody>
          <a:bodyPr/>
          <a:lstStyle/>
          <a:p>
            <a:fld id="{B26C949C-3CE2-8149-8E05-A3DB4F7555AF}" type="slidenum">
              <a:rPr lang="en-US" smtClean="0"/>
              <a:t>‹#›</a:t>
            </a:fld>
            <a:endParaRPr lang="en-US"/>
          </a:p>
        </p:txBody>
      </p:sp>
    </p:spTree>
    <p:extLst>
      <p:ext uri="{BB962C8B-B14F-4D97-AF65-F5344CB8AC3E}">
        <p14:creationId xmlns:p14="http://schemas.microsoft.com/office/powerpoint/2010/main" val="966411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1D53C-6D0F-989E-ED7C-4A7356342A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CE3AFFB-5232-F2B8-4E9E-930E6368D3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2C057C-0532-8734-0168-900F8399DC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E726ED-C2E1-955E-42C2-9F78D2E0ABC5}"/>
              </a:ext>
            </a:extLst>
          </p:cNvPr>
          <p:cNvSpPr>
            <a:spLocks noGrp="1"/>
          </p:cNvSpPr>
          <p:nvPr>
            <p:ph type="dt" sz="half" idx="10"/>
          </p:nvPr>
        </p:nvSpPr>
        <p:spPr/>
        <p:txBody>
          <a:bodyPr/>
          <a:lstStyle/>
          <a:p>
            <a:fld id="{6780E34D-BA14-104B-87F8-E030BD7B897E}" type="datetimeFigureOut">
              <a:rPr lang="en-US" smtClean="0"/>
              <a:t>10/3/2023</a:t>
            </a:fld>
            <a:endParaRPr lang="en-US"/>
          </a:p>
        </p:txBody>
      </p:sp>
      <p:sp>
        <p:nvSpPr>
          <p:cNvPr id="6" name="Footer Placeholder 5">
            <a:extLst>
              <a:ext uri="{FF2B5EF4-FFF2-40B4-BE49-F238E27FC236}">
                <a16:creationId xmlns:a16="http://schemas.microsoft.com/office/drawing/2014/main" id="{50908763-F3F9-CD39-7524-1EA359C9FB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183B9F-FB0B-58CD-7E8A-6FDDC8EDF46A}"/>
              </a:ext>
            </a:extLst>
          </p:cNvPr>
          <p:cNvSpPr>
            <a:spLocks noGrp="1"/>
          </p:cNvSpPr>
          <p:nvPr>
            <p:ph type="sldNum" sz="quarter" idx="12"/>
          </p:nvPr>
        </p:nvSpPr>
        <p:spPr/>
        <p:txBody>
          <a:bodyPr/>
          <a:lstStyle/>
          <a:p>
            <a:fld id="{B26C949C-3CE2-8149-8E05-A3DB4F7555AF}" type="slidenum">
              <a:rPr lang="en-US" smtClean="0"/>
              <a:t>‹#›</a:t>
            </a:fld>
            <a:endParaRPr lang="en-US"/>
          </a:p>
        </p:txBody>
      </p:sp>
    </p:spTree>
    <p:extLst>
      <p:ext uri="{BB962C8B-B14F-4D97-AF65-F5344CB8AC3E}">
        <p14:creationId xmlns:p14="http://schemas.microsoft.com/office/powerpoint/2010/main" val="825831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CC6C36-4FC5-8871-2C86-E18C33F947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D1A9672-2685-4DEF-F3B3-C626E1F1DB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C0DCE6-B6AA-C672-E4DB-66307A3B5B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0E34D-BA14-104B-87F8-E030BD7B897E}" type="datetimeFigureOut">
              <a:rPr lang="en-US" smtClean="0"/>
              <a:t>10/3/2023</a:t>
            </a:fld>
            <a:endParaRPr lang="en-US"/>
          </a:p>
        </p:txBody>
      </p:sp>
      <p:sp>
        <p:nvSpPr>
          <p:cNvPr id="5" name="Footer Placeholder 4">
            <a:extLst>
              <a:ext uri="{FF2B5EF4-FFF2-40B4-BE49-F238E27FC236}">
                <a16:creationId xmlns:a16="http://schemas.microsoft.com/office/drawing/2014/main" id="{5A9A14BD-0807-0255-4402-97159940C5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3612B42-EAE3-DF93-F4C3-8DA3BB20CB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6C949C-3CE2-8149-8E05-A3DB4F7555AF}" type="slidenum">
              <a:rPr lang="en-US" smtClean="0"/>
              <a:t>‹#›</a:t>
            </a:fld>
            <a:endParaRPr lang="en-US"/>
          </a:p>
        </p:txBody>
      </p:sp>
    </p:spTree>
    <p:extLst>
      <p:ext uri="{BB962C8B-B14F-4D97-AF65-F5344CB8AC3E}">
        <p14:creationId xmlns:p14="http://schemas.microsoft.com/office/powerpoint/2010/main" val="2511554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11.png"/><Relationship Id="rId5" Type="http://schemas.openxmlformats.org/officeDocument/2006/relationships/package" Target="../embeddings/Microsoft_Excel_Worksheet.xlsx"/><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hyperlink" Target="https://docs.google.com/spreadsheets/d/1mlimDagfVA0C0rMn3XP5KO9MjtUe6p2pF3ZlFHbHLrM/edit?usp=sharing" TargetMode="Externa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57319-120C-DED0-9966-F5A99402A8EE}"/>
              </a:ext>
            </a:extLst>
          </p:cNvPr>
          <p:cNvSpPr>
            <a:spLocks noGrp="1"/>
          </p:cNvSpPr>
          <p:nvPr>
            <p:ph type="ctrTitle"/>
          </p:nvPr>
        </p:nvSpPr>
        <p:spPr>
          <a:xfrm>
            <a:off x="3092692" y="2006632"/>
            <a:ext cx="6006607" cy="1331775"/>
          </a:xfrm>
        </p:spPr>
        <p:txBody>
          <a:bodyPr anchor="ctr">
            <a:normAutofit/>
          </a:bodyPr>
          <a:lstStyle/>
          <a:p>
            <a:r>
              <a:rPr lang="en-US" dirty="0">
                <a:solidFill>
                  <a:srgbClr val="001B49"/>
                </a:solidFill>
              </a:rPr>
              <a:t>Pursuits</a:t>
            </a:r>
          </a:p>
        </p:txBody>
      </p:sp>
      <p:sp>
        <p:nvSpPr>
          <p:cNvPr id="3" name="Subtitle 2">
            <a:extLst>
              <a:ext uri="{FF2B5EF4-FFF2-40B4-BE49-F238E27FC236}">
                <a16:creationId xmlns:a16="http://schemas.microsoft.com/office/drawing/2014/main" id="{B39B1FE7-FA74-0ED1-9C3F-9335734B20C3}"/>
              </a:ext>
            </a:extLst>
          </p:cNvPr>
          <p:cNvSpPr>
            <a:spLocks noGrp="1"/>
          </p:cNvSpPr>
          <p:nvPr>
            <p:ph type="subTitle" idx="1"/>
          </p:nvPr>
        </p:nvSpPr>
        <p:spPr>
          <a:xfrm>
            <a:off x="2020953" y="3939560"/>
            <a:ext cx="8150087" cy="1116496"/>
          </a:xfrm>
        </p:spPr>
        <p:txBody>
          <a:bodyPr>
            <a:normAutofit/>
          </a:bodyPr>
          <a:lstStyle/>
          <a:p>
            <a:r>
              <a:rPr lang="en-US" sz="3200" i="1" dirty="0">
                <a:solidFill>
                  <a:srgbClr val="001B49"/>
                </a:solidFill>
              </a:rPr>
              <a:t>ANNUAL EDUCATION RESULTS REPORT</a:t>
            </a:r>
          </a:p>
          <a:p>
            <a:r>
              <a:rPr lang="en-US" sz="3200" b="1" i="1" dirty="0">
                <a:solidFill>
                  <a:srgbClr val="001B49"/>
                </a:solidFill>
              </a:rPr>
              <a:t>2022 to 2023</a:t>
            </a:r>
          </a:p>
        </p:txBody>
      </p:sp>
      <p:pic>
        <p:nvPicPr>
          <p:cNvPr id="1026" name="Picture 2">
            <a:extLst>
              <a:ext uri="{FF2B5EF4-FFF2-40B4-BE49-F238E27FC236}">
                <a16:creationId xmlns:a16="http://schemas.microsoft.com/office/drawing/2014/main" id="{E95ADFC7-4126-1CA1-FFA7-02F41EEF9D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94325" y="6406807"/>
            <a:ext cx="1822278" cy="30186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5EC9A2E0-9AF7-8404-67F3-96071F9210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397" y="6202258"/>
            <a:ext cx="2249633" cy="564459"/>
          </a:xfrm>
          <a:prstGeom prst="rect">
            <a:avLst/>
          </a:prstGeom>
          <a:noFill/>
          <a:extLst>
            <a:ext uri="{909E8E84-426E-40DD-AFC4-6F175D3DCCD1}">
              <a14:hiddenFill xmlns:a14="http://schemas.microsoft.com/office/drawing/2010/main">
                <a:solidFill>
                  <a:srgbClr val="FFFFFF"/>
                </a:solidFill>
              </a14:hiddenFill>
            </a:ext>
          </a:extLst>
        </p:spPr>
      </p:pic>
      <p:cxnSp>
        <p:nvCxnSpPr>
          <p:cNvPr id="15" name="Straight Connector 14">
            <a:extLst>
              <a:ext uri="{FF2B5EF4-FFF2-40B4-BE49-F238E27FC236}">
                <a16:creationId xmlns:a16="http://schemas.microsoft.com/office/drawing/2014/main" id="{C2786594-EF3C-A2AE-40B6-AE8F2724EEB5}"/>
              </a:ext>
            </a:extLst>
          </p:cNvPr>
          <p:cNvCxnSpPr>
            <a:cxnSpLocks/>
          </p:cNvCxnSpPr>
          <p:nvPr/>
        </p:nvCxnSpPr>
        <p:spPr>
          <a:xfrm>
            <a:off x="2346956" y="3707296"/>
            <a:ext cx="7498080" cy="0"/>
          </a:xfrm>
          <a:prstGeom prst="line">
            <a:avLst/>
          </a:prstGeom>
          <a:ln w="57150">
            <a:solidFill>
              <a:srgbClr val="FFCA4D"/>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B7DF1DC6-8333-08D0-248A-3FCEE9ACDF77}"/>
              </a:ext>
            </a:extLst>
          </p:cNvPr>
          <p:cNvPicPr>
            <a:picLocks noChangeAspect="1"/>
          </p:cNvPicPr>
          <p:nvPr/>
        </p:nvPicPr>
        <p:blipFill>
          <a:blip r:embed="rId4"/>
          <a:stretch>
            <a:fillRect/>
          </a:stretch>
        </p:blipFill>
        <p:spPr>
          <a:xfrm>
            <a:off x="0" y="0"/>
            <a:ext cx="2425030" cy="1870006"/>
          </a:xfrm>
          <a:prstGeom prst="rect">
            <a:avLst/>
          </a:prstGeom>
        </p:spPr>
      </p:pic>
      <p:pic>
        <p:nvPicPr>
          <p:cNvPr id="5122" name="Picture 2" descr="https://lh5.googleusercontent.com/QGHYrNcA3TNEEt4-nbCHKG-nIfKzrEu4Wq9iu78qDN0JwsEiIrZHhlMEEPs3QglIlkpgrwRqpL3G1EL497-vtwAZbHiPxHjz09Le2jf-leW56qWdhQpNxi-zl-kRshMxoa1dYqPIAySaySLNTQBfO_E">
            <a:extLst>
              <a:ext uri="{FF2B5EF4-FFF2-40B4-BE49-F238E27FC236}">
                <a16:creationId xmlns:a16="http://schemas.microsoft.com/office/drawing/2014/main" id="{3DBA5C30-0272-40F8-84D1-DAD2DFB0A70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71040" y="190532"/>
            <a:ext cx="1837641" cy="18700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69134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E11544A-4120-C033-B04B-0E38869ECE46}"/>
              </a:ext>
            </a:extLst>
          </p:cNvPr>
          <p:cNvSpPr txBox="1"/>
          <p:nvPr/>
        </p:nvSpPr>
        <p:spPr>
          <a:xfrm>
            <a:off x="188842" y="198783"/>
            <a:ext cx="7044295" cy="553998"/>
          </a:xfrm>
          <a:prstGeom prst="rect">
            <a:avLst/>
          </a:prstGeom>
          <a:noFill/>
        </p:spPr>
        <p:txBody>
          <a:bodyPr wrap="square" rtlCol="0">
            <a:spAutoFit/>
          </a:bodyPr>
          <a:lstStyle/>
          <a:p>
            <a:r>
              <a:rPr lang="en-US" sz="3000" dirty="0">
                <a:solidFill>
                  <a:srgbClr val="001B49"/>
                </a:solidFill>
              </a:rPr>
              <a:t>Data Summary Statements &amp; Next Steps</a:t>
            </a:r>
          </a:p>
        </p:txBody>
      </p:sp>
      <p:graphicFrame>
        <p:nvGraphicFramePr>
          <p:cNvPr id="3" name="Table 3">
            <a:extLst>
              <a:ext uri="{FF2B5EF4-FFF2-40B4-BE49-F238E27FC236}">
                <a16:creationId xmlns:a16="http://schemas.microsoft.com/office/drawing/2014/main" id="{BD775308-88EA-2BAE-B736-22CCA48984FA}"/>
              </a:ext>
            </a:extLst>
          </p:cNvPr>
          <p:cNvGraphicFramePr>
            <a:graphicFrameLocks noGrp="1"/>
          </p:cNvGraphicFramePr>
          <p:nvPr>
            <p:extLst>
              <p:ext uri="{D42A27DB-BD31-4B8C-83A1-F6EECF244321}">
                <p14:modId xmlns:p14="http://schemas.microsoft.com/office/powerpoint/2010/main" val="273005104"/>
              </p:ext>
            </p:extLst>
          </p:nvPr>
        </p:nvGraphicFramePr>
        <p:xfrm>
          <a:off x="678180" y="845603"/>
          <a:ext cx="10835640" cy="5943600"/>
        </p:xfrm>
        <a:graphic>
          <a:graphicData uri="http://schemas.openxmlformats.org/drawingml/2006/table">
            <a:tbl>
              <a:tblPr firstRow="1" bandRow="1">
                <a:tableStyleId>{5C22544A-7EE6-4342-B048-85BDC9FD1C3A}</a:tableStyleId>
              </a:tblPr>
              <a:tblGrid>
                <a:gridCol w="411480">
                  <a:extLst>
                    <a:ext uri="{9D8B030D-6E8A-4147-A177-3AD203B41FA5}">
                      <a16:colId xmlns:a16="http://schemas.microsoft.com/office/drawing/2014/main" val="1287124521"/>
                    </a:ext>
                  </a:extLst>
                </a:gridCol>
                <a:gridCol w="3200400">
                  <a:extLst>
                    <a:ext uri="{9D8B030D-6E8A-4147-A177-3AD203B41FA5}">
                      <a16:colId xmlns:a16="http://schemas.microsoft.com/office/drawing/2014/main" val="1124402445"/>
                    </a:ext>
                  </a:extLst>
                </a:gridCol>
                <a:gridCol w="411480">
                  <a:extLst>
                    <a:ext uri="{9D8B030D-6E8A-4147-A177-3AD203B41FA5}">
                      <a16:colId xmlns:a16="http://schemas.microsoft.com/office/drawing/2014/main" val="2405136221"/>
                    </a:ext>
                  </a:extLst>
                </a:gridCol>
                <a:gridCol w="3200400">
                  <a:extLst>
                    <a:ext uri="{9D8B030D-6E8A-4147-A177-3AD203B41FA5}">
                      <a16:colId xmlns:a16="http://schemas.microsoft.com/office/drawing/2014/main" val="4111908312"/>
                    </a:ext>
                  </a:extLst>
                </a:gridCol>
                <a:gridCol w="411480">
                  <a:extLst>
                    <a:ext uri="{9D8B030D-6E8A-4147-A177-3AD203B41FA5}">
                      <a16:colId xmlns:a16="http://schemas.microsoft.com/office/drawing/2014/main" val="2926300491"/>
                    </a:ext>
                  </a:extLst>
                </a:gridCol>
                <a:gridCol w="3200400">
                  <a:extLst>
                    <a:ext uri="{9D8B030D-6E8A-4147-A177-3AD203B41FA5}">
                      <a16:colId xmlns:a16="http://schemas.microsoft.com/office/drawing/2014/main" val="2830471785"/>
                    </a:ext>
                  </a:extLst>
                </a:gridCol>
              </a:tblGrid>
              <a:tr h="5813613">
                <a:tc>
                  <a:txBody>
                    <a:bodyPr/>
                    <a:lstStyle/>
                    <a:p>
                      <a:pPr algn="ctr"/>
                      <a:r>
                        <a:rPr lang="en-US" b="1" i="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CELEBRATIONS</a:t>
                      </a:r>
                    </a:p>
                  </a:txBody>
                  <a:tcPr vert="vert270" anchor="ctr">
                    <a:lnL w="12700" cap="flat" cmpd="sng" algn="ctr">
                      <a:solidFill>
                        <a:srgbClr val="001B49"/>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1B49"/>
                      </a:solidFill>
                      <a:prstDash val="solid"/>
                      <a:round/>
                      <a:headEnd type="none" w="med" len="med"/>
                      <a:tailEnd type="none" w="med" len="med"/>
                    </a:lnT>
                    <a:lnB w="12700" cap="flat" cmpd="sng" algn="ctr">
                      <a:solidFill>
                        <a:srgbClr val="001B49"/>
                      </a:solidFill>
                      <a:prstDash val="solid"/>
                      <a:round/>
                      <a:headEnd type="none" w="med" len="med"/>
                      <a:tailEnd type="none" w="med" len="med"/>
                    </a:lnB>
                    <a:solidFill>
                      <a:srgbClr val="FFCA4D"/>
                    </a:solidFill>
                  </a:tcPr>
                </a:tc>
                <a:tc>
                  <a:txBody>
                    <a:bodyPr/>
                    <a:lstStyle/>
                    <a:p>
                      <a:pPr marL="285750" indent="-285750">
                        <a:buFont typeface="Arial" panose="020B0604020202020204" pitchFamily="34" charset="0"/>
                        <a:buChar char="•"/>
                      </a:pPr>
                      <a:r>
                        <a:rPr lang="en-US" sz="2400" b="0" i="0" dirty="0">
                          <a:solidFill>
                            <a:srgbClr val="001B49"/>
                          </a:solidFill>
                          <a:latin typeface="Helvetica Neue Light" panose="02000403000000020004" pitchFamily="2" charset="0"/>
                          <a:ea typeface="Helvetica Neue Light" panose="02000403000000020004" pitchFamily="2" charset="0"/>
                        </a:rPr>
                        <a:t>Students continue to be successful on their ELA diploma exams</a:t>
                      </a:r>
                    </a:p>
                    <a:p>
                      <a:pPr marL="285750" indent="-285750">
                        <a:buFont typeface="Arial" panose="020B0604020202020204" pitchFamily="34" charset="0"/>
                        <a:buChar char="•"/>
                      </a:pPr>
                      <a:r>
                        <a:rPr lang="en-US" sz="2400" b="0" i="0" dirty="0">
                          <a:solidFill>
                            <a:srgbClr val="001B49"/>
                          </a:solidFill>
                          <a:latin typeface="Helvetica Neue Light" panose="02000403000000020004" pitchFamily="2" charset="0"/>
                          <a:ea typeface="Helvetica Neue Light" panose="02000403000000020004" pitchFamily="2" charset="0"/>
                        </a:rPr>
                        <a:t>Parents continue to be very satisfied with Pursuits programming and report that their children feel cared for.</a:t>
                      </a:r>
                    </a:p>
                    <a:p>
                      <a:pPr marL="285750" indent="-285750">
                        <a:buFont typeface="Arial" panose="020B0604020202020204" pitchFamily="34" charset="0"/>
                        <a:buChar char="•"/>
                      </a:pPr>
                      <a:r>
                        <a:rPr lang="en-US" sz="2400" b="0" i="0" dirty="0">
                          <a:solidFill>
                            <a:srgbClr val="001B49"/>
                          </a:solidFill>
                          <a:latin typeface="Helvetica Neue Light" panose="02000403000000020004" pitchFamily="2" charset="0"/>
                          <a:ea typeface="Helvetica Neue Light" panose="02000403000000020004" pitchFamily="2" charset="0"/>
                        </a:rPr>
                        <a:t>All stakeholders are satisfied with the quality of education their children are receiving.</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1B49"/>
                      </a:solidFill>
                      <a:prstDash val="solid"/>
                      <a:round/>
                      <a:headEnd type="none" w="med" len="med"/>
                      <a:tailEnd type="none" w="med" len="med"/>
                    </a:lnT>
                    <a:lnB w="12700" cap="flat" cmpd="sng" algn="ctr">
                      <a:solidFill>
                        <a:srgbClr val="001B49"/>
                      </a:solidFill>
                      <a:prstDash val="solid"/>
                      <a:round/>
                      <a:headEnd type="none" w="med" len="med"/>
                      <a:tailEnd type="none" w="med" len="med"/>
                    </a:lnB>
                    <a:noFill/>
                  </a:tcPr>
                </a:tc>
                <a:tc>
                  <a:txBody>
                    <a:bodyPr/>
                    <a:lstStyle/>
                    <a:p>
                      <a:pPr algn="ctr"/>
                      <a:r>
                        <a:rPr lang="en-US" b="1" i="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GROWTH AREAS</a:t>
                      </a:r>
                    </a:p>
                  </a:txBody>
                  <a:tcPr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1B49"/>
                      </a:solidFill>
                      <a:prstDash val="solid"/>
                      <a:round/>
                      <a:headEnd type="none" w="med" len="med"/>
                      <a:tailEnd type="none" w="med" len="med"/>
                    </a:lnT>
                    <a:lnB w="12700" cap="flat" cmpd="sng" algn="ctr">
                      <a:solidFill>
                        <a:srgbClr val="001B49"/>
                      </a:solidFill>
                      <a:prstDash val="solid"/>
                      <a:round/>
                      <a:headEnd type="none" w="med" len="med"/>
                      <a:tailEnd type="none" w="med" len="med"/>
                    </a:lnB>
                    <a:solidFill>
                      <a:srgbClr val="737675"/>
                    </a:solidFill>
                  </a:tcPr>
                </a:tc>
                <a:tc>
                  <a:txBody>
                    <a:bodyPr/>
                    <a:lstStyle/>
                    <a:p>
                      <a:pPr marL="171450" indent="-171450">
                        <a:buFont typeface="Arial" panose="020B0604020202020204" pitchFamily="34" charset="0"/>
                        <a:buChar char="•"/>
                      </a:pPr>
                      <a:r>
                        <a:rPr lang="en-US" sz="1800" b="0" i="0" dirty="0">
                          <a:solidFill>
                            <a:srgbClr val="000000"/>
                          </a:solidFill>
                          <a:latin typeface="Helvetica Neue Light" panose="02000403000000020004" pitchFamily="2" charset="0"/>
                          <a:ea typeface="Helvetica Neue Light" panose="02000403000000020004" pitchFamily="2" charset="0"/>
                        </a:rPr>
                        <a:t>Math and Social PAT results need significant work (although this is hard to gauge as to whether or not this is trend data as there are only 4 participants).</a:t>
                      </a:r>
                    </a:p>
                    <a:p>
                      <a:pPr marL="171450" indent="-171450">
                        <a:buFont typeface="Arial" panose="020B0604020202020204" pitchFamily="34" charset="0"/>
                        <a:buChar char="•"/>
                      </a:pPr>
                      <a:endParaRPr lang="en-US" sz="1800" b="0" i="0" dirty="0">
                        <a:solidFill>
                          <a:srgbClr val="000000"/>
                        </a:solidFill>
                        <a:latin typeface="Helvetica Neue Light" panose="02000403000000020004" pitchFamily="2" charset="0"/>
                        <a:ea typeface="Helvetica Neue Light" panose="02000403000000020004" pitchFamily="2" charset="0"/>
                      </a:endParaRPr>
                    </a:p>
                    <a:p>
                      <a:pPr marL="171450" indent="-171450">
                        <a:buFont typeface="Arial" panose="020B0604020202020204" pitchFamily="34" charset="0"/>
                        <a:buChar char="•"/>
                      </a:pPr>
                      <a:r>
                        <a:rPr lang="en-US" sz="1800" b="0" i="0" dirty="0">
                          <a:solidFill>
                            <a:srgbClr val="000000"/>
                          </a:solidFill>
                          <a:latin typeface="Helvetica Neue Light" panose="02000403000000020004" pitchFamily="2" charset="0"/>
                          <a:ea typeface="Helvetica Neue Light" panose="02000403000000020004" pitchFamily="2" charset="0"/>
                        </a:rPr>
                        <a:t>Science, math and social diploma results need significant work.  Again there are low numbers but, regardless, we need to work on course rigor and ways to mitigate academic dishonesty.  This will require a shift in pedagogy towards making our course content consist of higher level thinking activities that students cannot simply look up online.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1B49"/>
                      </a:solidFill>
                      <a:prstDash val="solid"/>
                      <a:round/>
                      <a:headEnd type="none" w="med" len="med"/>
                      <a:tailEnd type="none" w="med" len="med"/>
                    </a:lnT>
                    <a:lnB w="12700" cap="flat" cmpd="sng" algn="ctr">
                      <a:solidFill>
                        <a:srgbClr val="001B49"/>
                      </a:solidFill>
                      <a:prstDash val="solid"/>
                      <a:round/>
                      <a:headEnd type="none" w="med" len="med"/>
                      <a:tailEnd type="none" w="med" len="med"/>
                    </a:lnB>
                    <a:noFill/>
                  </a:tcPr>
                </a:tc>
                <a:tc>
                  <a:txBody>
                    <a:bodyPr/>
                    <a:lstStyle/>
                    <a:p>
                      <a:pPr algn="ctr"/>
                      <a:r>
                        <a:rPr lang="en-US" b="1" i="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NEXT STEPS</a:t>
                      </a:r>
                    </a:p>
                  </a:txBody>
                  <a:tcPr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1B49"/>
                      </a:solidFill>
                      <a:prstDash val="solid"/>
                      <a:round/>
                      <a:headEnd type="none" w="med" len="med"/>
                      <a:tailEnd type="none" w="med" len="med"/>
                    </a:lnT>
                    <a:lnB w="12700" cap="flat" cmpd="sng" algn="ctr">
                      <a:solidFill>
                        <a:srgbClr val="001B49"/>
                      </a:solidFill>
                      <a:prstDash val="solid"/>
                      <a:round/>
                      <a:headEnd type="none" w="med" len="med"/>
                      <a:tailEnd type="none" w="med" len="med"/>
                    </a:lnB>
                    <a:solidFill>
                      <a:srgbClr val="FF8024"/>
                    </a:solidFill>
                  </a:tcPr>
                </a:tc>
                <a:tc>
                  <a:txBody>
                    <a:bodyPr/>
                    <a:lstStyle/>
                    <a:p>
                      <a:pPr marL="285750" indent="-285750">
                        <a:buFont typeface="Arial" panose="020B0604020202020204" pitchFamily="34" charset="0"/>
                        <a:buChar char="•"/>
                      </a:pPr>
                      <a:r>
                        <a:rPr lang="en-US" sz="2400" b="0" i="0" dirty="0">
                          <a:solidFill>
                            <a:srgbClr val="001B49"/>
                          </a:solidFill>
                          <a:latin typeface="Helvetica Neue Light" panose="02000403000000020004" pitchFamily="2" charset="0"/>
                          <a:ea typeface="Helvetica Neue Light" panose="02000403000000020004" pitchFamily="2" charset="0"/>
                        </a:rPr>
                        <a:t>Teachers are working on teacher efficacy in a year long PD effort.  </a:t>
                      </a:r>
                    </a:p>
                    <a:p>
                      <a:pPr marL="0" indent="0">
                        <a:buFont typeface="Arial" panose="020B0604020202020204" pitchFamily="34" charset="0"/>
                        <a:buNone/>
                      </a:pPr>
                      <a:r>
                        <a:rPr lang="en-US" sz="2400" b="0" i="0" dirty="0">
                          <a:solidFill>
                            <a:srgbClr val="001B49"/>
                          </a:solidFill>
                          <a:latin typeface="Helvetica Neue Light" panose="02000403000000020004" pitchFamily="2" charset="0"/>
                          <a:ea typeface="Helvetica Neue Light" panose="02000403000000020004" pitchFamily="2" charset="0"/>
                        </a:rPr>
                        <a:t>Goals included:</a:t>
                      </a:r>
                    </a:p>
                    <a:p>
                      <a:pPr marL="0" indent="0">
                        <a:buFont typeface="Arial" panose="020B0604020202020204" pitchFamily="34" charset="0"/>
                        <a:buNone/>
                      </a:pPr>
                      <a:r>
                        <a:rPr lang="en-US" sz="2400" b="0" i="0" dirty="0">
                          <a:solidFill>
                            <a:srgbClr val="001B49"/>
                          </a:solidFill>
                          <a:latin typeface="Helvetica Neue Light" panose="02000403000000020004" pitchFamily="2" charset="0"/>
                          <a:ea typeface="Helvetica Neue Light" panose="02000403000000020004" pitchFamily="2" charset="0"/>
                        </a:rPr>
                        <a:t>-Increasing course rigor</a:t>
                      </a:r>
                    </a:p>
                    <a:p>
                      <a:pPr marL="0" indent="0">
                        <a:buFont typeface="Arial" panose="020B0604020202020204" pitchFamily="34" charset="0"/>
                        <a:buNone/>
                      </a:pPr>
                      <a:r>
                        <a:rPr lang="en-US" sz="2400" b="0" i="0" dirty="0">
                          <a:solidFill>
                            <a:srgbClr val="001B49"/>
                          </a:solidFill>
                          <a:latin typeface="Helvetica Neue Light" panose="02000403000000020004" pitchFamily="2" charset="0"/>
                          <a:ea typeface="Helvetica Neue Light" panose="02000403000000020004" pitchFamily="2" charset="0"/>
                        </a:rPr>
                        <a:t>-Changing our assessment processes to consist of high level tasks as opposed to lower level tasks.</a:t>
                      </a:r>
                    </a:p>
                    <a:p>
                      <a:pPr marL="0" indent="0">
                        <a:buFont typeface="Arial" panose="020B0604020202020204" pitchFamily="34" charset="0"/>
                        <a:buNone/>
                      </a:pPr>
                      <a:r>
                        <a:rPr lang="en-US" sz="2400" b="0" i="0" dirty="0">
                          <a:solidFill>
                            <a:srgbClr val="001B49"/>
                          </a:solidFill>
                          <a:latin typeface="Helvetica Neue Light" panose="02000403000000020004" pitchFamily="2" charset="0"/>
                          <a:ea typeface="Helvetica Neue Light" panose="02000403000000020004" pitchFamily="2" charset="0"/>
                        </a:rPr>
                        <a:t>-adding in accessibility and differentiation into our courses as much as possible.</a:t>
                      </a:r>
                    </a:p>
                  </a:txBody>
                  <a:tcPr>
                    <a:lnL w="12700" cap="flat" cmpd="sng" algn="ctr">
                      <a:noFill/>
                      <a:prstDash val="solid"/>
                      <a:round/>
                      <a:headEnd type="none" w="med" len="med"/>
                      <a:tailEnd type="none" w="med" len="med"/>
                    </a:lnL>
                    <a:lnR w="12700" cap="flat" cmpd="sng" algn="ctr">
                      <a:solidFill>
                        <a:srgbClr val="001B49"/>
                      </a:solidFill>
                      <a:prstDash val="solid"/>
                      <a:round/>
                      <a:headEnd type="none" w="med" len="med"/>
                      <a:tailEnd type="none" w="med" len="med"/>
                    </a:lnR>
                    <a:lnT w="12700" cap="flat" cmpd="sng" algn="ctr">
                      <a:solidFill>
                        <a:srgbClr val="001B49"/>
                      </a:solidFill>
                      <a:prstDash val="solid"/>
                      <a:round/>
                      <a:headEnd type="none" w="med" len="med"/>
                      <a:tailEnd type="none" w="med" len="med"/>
                    </a:lnT>
                    <a:lnB w="12700"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1917762724"/>
                  </a:ext>
                </a:extLst>
              </a:tr>
            </a:tbl>
          </a:graphicData>
        </a:graphic>
      </p:graphicFrame>
      <p:pic>
        <p:nvPicPr>
          <p:cNvPr id="4" name="Picture 2">
            <a:extLst>
              <a:ext uri="{FF2B5EF4-FFF2-40B4-BE49-F238E27FC236}">
                <a16:creationId xmlns:a16="http://schemas.microsoft.com/office/drawing/2014/main" id="{2A3BA46F-D454-5BE5-CD95-5983F965F6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80880" y="173915"/>
            <a:ext cx="1822278" cy="3018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5022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4"/>
          <p:cNvSpPr txBox="1"/>
          <p:nvPr/>
        </p:nvSpPr>
        <p:spPr>
          <a:xfrm>
            <a:off x="182800" y="1"/>
            <a:ext cx="11826400" cy="1960625"/>
          </a:xfrm>
          <a:prstGeom prst="rect">
            <a:avLst/>
          </a:prstGeom>
          <a:noFill/>
          <a:ln>
            <a:noFill/>
          </a:ln>
        </p:spPr>
        <p:txBody>
          <a:bodyPr spcFirstLastPara="1" wrap="square" lIns="121900" tIns="121900" rIns="121900" bIns="121900" anchor="t" anchorCtr="0">
            <a:spAutoFit/>
          </a:bodyPr>
          <a:lstStyle/>
          <a:p>
            <a:pPr>
              <a:lnSpc>
                <a:spcPct val="107916"/>
              </a:lnSpc>
            </a:pPr>
            <a:r>
              <a:rPr lang="en" sz="2800" b="1" dirty="0">
                <a:solidFill>
                  <a:srgbClr val="001B49"/>
                </a:solidFill>
                <a:ea typeface="Helvetica Neue" panose="02000503000000020004" pitchFamily="2" charset="0"/>
                <a:cs typeface="Helvetica Neue" panose="02000503000000020004" pitchFamily="2" charset="0"/>
              </a:rPr>
              <a:t>Alberta Education: Provincial Outcomes</a:t>
            </a:r>
            <a:endParaRPr sz="2800" dirty="0">
              <a:solidFill>
                <a:srgbClr val="001B49"/>
              </a:solidFill>
              <a:ea typeface="Helvetica Neue" panose="02000503000000020004" pitchFamily="2" charset="0"/>
              <a:cs typeface="Helvetica Neue" panose="02000503000000020004" pitchFamily="2" charset="0"/>
              <a:sym typeface="Calibri"/>
            </a:endParaRPr>
          </a:p>
          <a:p>
            <a:pPr marL="914366" indent="-1371566">
              <a:spcBef>
                <a:spcPts val="1067"/>
              </a:spcBef>
            </a:pPr>
            <a:r>
              <a:rPr lang="en"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Outcome 1: </a:t>
            </a:r>
            <a:r>
              <a:rPr lang="en"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rPr>
              <a:t>Alberta’s students are successful.</a:t>
            </a:r>
            <a:endParaRPr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endParaRPr>
          </a:p>
          <a:p>
            <a:pPr marL="1371566" indent="-1371566"/>
            <a:r>
              <a:rPr lang="en"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Outcome 2: </a:t>
            </a:r>
            <a:r>
              <a:rPr lang="en"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rPr>
              <a:t>First Nations, Métis, and Inuit students in Alberta are successful.</a:t>
            </a:r>
            <a:endParaRPr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endParaRPr>
          </a:p>
          <a:p>
            <a:pPr marL="1371566" indent="-1371566"/>
            <a:r>
              <a:rPr lang="en"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Outcome 3:</a:t>
            </a:r>
            <a:r>
              <a:rPr lang="en" b="1"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 </a:t>
            </a:r>
            <a:r>
              <a:rPr lang="en"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rPr>
              <a:t>Alberta has excellent teachers, school leaders, and school authority leaders.</a:t>
            </a:r>
            <a:endParaRPr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endParaRPr>
          </a:p>
          <a:p>
            <a:pPr marL="1371566" indent="-1371566"/>
            <a:r>
              <a:rPr lang="en"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Outcome 4:</a:t>
            </a:r>
            <a:r>
              <a:rPr lang="en" b="1"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 </a:t>
            </a:r>
            <a:r>
              <a:rPr lang="en"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rPr>
              <a:t>Alberta’s K-12 education system is well governed and managed.</a:t>
            </a:r>
            <a:endParaRPr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endParaRPr>
          </a:p>
        </p:txBody>
      </p:sp>
      <p:graphicFrame>
        <p:nvGraphicFramePr>
          <p:cNvPr id="2" name="Table 2">
            <a:extLst>
              <a:ext uri="{FF2B5EF4-FFF2-40B4-BE49-F238E27FC236}">
                <a16:creationId xmlns:a16="http://schemas.microsoft.com/office/drawing/2014/main" id="{8A4358B5-2389-88DB-C172-F45CDD643684}"/>
              </a:ext>
            </a:extLst>
          </p:cNvPr>
          <p:cNvGraphicFramePr>
            <a:graphicFrameLocks noGrp="1"/>
          </p:cNvGraphicFramePr>
          <p:nvPr>
            <p:extLst>
              <p:ext uri="{D42A27DB-BD31-4B8C-83A1-F6EECF244321}">
                <p14:modId xmlns:p14="http://schemas.microsoft.com/office/powerpoint/2010/main" val="3981146695"/>
              </p:ext>
            </p:extLst>
          </p:nvPr>
        </p:nvGraphicFramePr>
        <p:xfrm>
          <a:off x="182800" y="1950751"/>
          <a:ext cx="11826401" cy="4851400"/>
        </p:xfrm>
        <a:graphic>
          <a:graphicData uri="http://schemas.openxmlformats.org/drawingml/2006/table">
            <a:tbl>
              <a:tblPr firstRow="1" bandRow="1">
                <a:tableStyleId>{5C22544A-7EE6-4342-B048-85BDC9FD1C3A}</a:tableStyleId>
              </a:tblPr>
              <a:tblGrid>
                <a:gridCol w="1490725">
                  <a:extLst>
                    <a:ext uri="{9D8B030D-6E8A-4147-A177-3AD203B41FA5}">
                      <a16:colId xmlns:a16="http://schemas.microsoft.com/office/drawing/2014/main" val="2873097718"/>
                    </a:ext>
                  </a:extLst>
                </a:gridCol>
                <a:gridCol w="5167838">
                  <a:extLst>
                    <a:ext uri="{9D8B030D-6E8A-4147-A177-3AD203B41FA5}">
                      <a16:colId xmlns:a16="http://schemas.microsoft.com/office/drawing/2014/main" val="667133247"/>
                    </a:ext>
                  </a:extLst>
                </a:gridCol>
                <a:gridCol w="5167838">
                  <a:extLst>
                    <a:ext uri="{9D8B030D-6E8A-4147-A177-3AD203B41FA5}">
                      <a16:colId xmlns:a16="http://schemas.microsoft.com/office/drawing/2014/main" val="3764408458"/>
                    </a:ext>
                  </a:extLst>
                </a:gridCol>
              </a:tblGrid>
              <a:tr h="370840">
                <a:tc rowSpan="2">
                  <a:txBody>
                    <a:bodyPr/>
                    <a:lstStyle/>
                    <a:p>
                      <a:endParaRPr lang="en-US" sz="16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CATEGORY</a:t>
                      </a:r>
                    </a:p>
                  </a:txBody>
                  <a:tcPr anchor="b">
                    <a:lnL w="6350" cap="flat" cmpd="sng" algn="ctr">
                      <a:no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1B49"/>
                    </a:solidFill>
                  </a:tcPr>
                </a:tc>
                <a:tc>
                  <a:txBody>
                    <a:bodyPr/>
                    <a:lstStyle/>
                    <a:p>
                      <a:pPr algn="ctr"/>
                      <a:r>
                        <a:rPr lang="en-US" sz="2000" dirty="0">
                          <a:solidFill>
                            <a:schemeClr val="bg1"/>
                          </a:solidFill>
                        </a:rPr>
                        <a:t>LIVINGSTONE RANGE SCHOOL DIVISION</a:t>
                      </a: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1B49"/>
                    </a:solidFill>
                  </a:tcPr>
                </a:tc>
                <a:tc>
                  <a:txBody>
                    <a:bodyPr/>
                    <a:lstStyle/>
                    <a:p>
                      <a:pPr algn="ctr"/>
                      <a:r>
                        <a:rPr lang="en-US" sz="2000" dirty="0">
                          <a:solidFill>
                            <a:schemeClr val="bg1"/>
                          </a:solidFill>
                        </a:rPr>
                        <a:t>Pursuits</a:t>
                      </a:r>
                    </a:p>
                  </a:txBody>
                  <a:tcPr anchor="b">
                    <a:lnL w="635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1B49"/>
                    </a:solidFill>
                  </a:tcPr>
                </a:tc>
                <a:extLst>
                  <a:ext uri="{0D108BD9-81ED-4DB2-BD59-A6C34878D82A}">
                    <a16:rowId xmlns:a16="http://schemas.microsoft.com/office/drawing/2014/main" val="714876498"/>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rPr>
                        <a:t>CATEGORY</a:t>
                      </a:r>
                    </a:p>
                  </a:txBody>
                  <a:tcPr>
                    <a:lnL w="6350" cap="flat" cmpd="sng" algn="ctr">
                      <a:solidFill>
                        <a:srgbClr val="E9E9E9"/>
                      </a:solidFill>
                      <a:prstDash val="solid"/>
                      <a:round/>
                      <a:headEnd type="none" w="med" len="med"/>
                      <a:tailEnd type="none" w="med" len="med"/>
                    </a:lnL>
                    <a:lnR w="6350" cap="flat" cmpd="sng" algn="ctr">
                      <a:solidFill>
                        <a:srgbClr val="E9E9E9"/>
                      </a:solidFill>
                      <a:prstDash val="solid"/>
                      <a:round/>
                      <a:headEnd type="none" w="med" len="med"/>
                      <a:tailEnd type="none" w="med" len="med"/>
                    </a:lnR>
                    <a:lnT w="6350" cap="flat" cmpd="sng" algn="ctr">
                      <a:solidFill>
                        <a:srgbClr val="E9E9E9"/>
                      </a:solidFill>
                      <a:prstDash val="solid"/>
                      <a:round/>
                      <a:headEnd type="none" w="med" len="med"/>
                      <a:tailEnd type="none" w="med" len="med"/>
                    </a:lnT>
                    <a:lnB w="6350" cap="flat" cmpd="sng" algn="ctr">
                      <a:solidFill>
                        <a:srgbClr val="E9E9E9"/>
                      </a:solidFill>
                      <a:prstDash val="solid"/>
                      <a:round/>
                      <a:headEnd type="none" w="med" len="med"/>
                      <a:tailEnd type="none" w="med" len="med"/>
                    </a:lnB>
                    <a:solidFill>
                      <a:srgbClr val="001B49"/>
                    </a:solidFill>
                  </a:tcPr>
                </a:tc>
                <a:tc>
                  <a:txBody>
                    <a:bodyPr/>
                    <a:lstStyle/>
                    <a:p>
                      <a:pPr algn="ctr"/>
                      <a:r>
                        <a:rPr lang="en-US" sz="16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2023-2026 GOALS</a:t>
                      </a: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1B49"/>
                    </a:solidFill>
                  </a:tcPr>
                </a:tc>
                <a:tc>
                  <a:txBody>
                    <a:bodyPr/>
                    <a:lstStyle/>
                    <a:p>
                      <a:pPr algn="ctr"/>
                      <a:r>
                        <a:rPr lang="en-US" sz="16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2023-2024 GOALS</a:t>
                      </a:r>
                    </a:p>
                  </a:txBody>
                  <a:tcPr anchor="b">
                    <a:lnL w="635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1B49"/>
                    </a:solidFill>
                  </a:tcPr>
                </a:tc>
                <a:extLst>
                  <a:ext uri="{0D108BD9-81ED-4DB2-BD59-A6C34878D82A}">
                    <a16:rowId xmlns:a16="http://schemas.microsoft.com/office/drawing/2014/main" val="2958168622"/>
                  </a:ext>
                </a:extLst>
              </a:tr>
              <a:tr h="1310640">
                <a:tc>
                  <a:txBody>
                    <a:bodyPr/>
                    <a:lstStyle/>
                    <a:p>
                      <a:pPr algn="r"/>
                      <a:r>
                        <a:rPr lang="en-US" sz="1600" b="1" dirty="0">
                          <a:solidFill>
                            <a:srgbClr val="D72221"/>
                          </a:solidFill>
                          <a:latin typeface="Helvetica Neue" panose="02000503000000020004" pitchFamily="2" charset="0"/>
                          <a:ea typeface="Helvetica Neue" panose="02000503000000020004" pitchFamily="2" charset="0"/>
                          <a:cs typeface="Helvetica Neue" panose="02000503000000020004" pitchFamily="2" charset="0"/>
                        </a:rPr>
                        <a:t>LEADERSHIP</a:t>
                      </a:r>
                    </a:p>
                  </a:txBody>
                  <a:tcPr>
                    <a:lnL w="6350" cap="flat" cmpd="sng" algn="ctr">
                      <a:no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FFF3F3"/>
                    </a:solidFill>
                  </a:tcPr>
                </a:tc>
                <a:tc>
                  <a:txBody>
                    <a:bodyPr/>
                    <a:lstStyle/>
                    <a:p>
                      <a:r>
                        <a:rPr lang="en" sz="1600" b="0" i="0" dirty="0">
                          <a:solidFill>
                            <a:srgbClr val="001B49"/>
                          </a:solidFill>
                          <a:latin typeface="Helvetica Neue Light" panose="02000403000000020004" pitchFamily="2" charset="0"/>
                          <a:ea typeface="Helvetica Neue Light" panose="02000403000000020004" pitchFamily="2" charset="0"/>
                        </a:rPr>
                        <a:t>Students will develop the mindsets, behaviors, and skills to be effective, lifelong leaders.</a:t>
                      </a:r>
                      <a:endParaRPr lang="en-US" sz="1600" b="0" i="0"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FFF3F3"/>
                    </a:solidFill>
                  </a:tcPr>
                </a:tc>
                <a:tc>
                  <a:txBody>
                    <a:bodyPr/>
                    <a:lstStyle/>
                    <a:p>
                      <a:r>
                        <a:rPr lang="en-US" sz="1800" b="0" i="0" u="none" strike="noStrike" kern="1200" dirty="0">
                          <a:solidFill>
                            <a:schemeClr val="dk1"/>
                          </a:solidFill>
                          <a:effectLst/>
                          <a:latin typeface="+mn-lt"/>
                          <a:ea typeface="+mn-ea"/>
                          <a:cs typeface="+mn-cs"/>
                        </a:rPr>
                        <a:t>LRSD Pursuits will provide opportunities to develop teachers’ and students’ leadership skills divisionally and this will result in an increase in the divisional MRA results in the leadership categories (see LRSD Leadership goal).</a:t>
                      </a:r>
                      <a:endParaRPr lang="en-US" sz="1600" b="0" i="0"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endParaRPr>
                    </a:p>
                  </a:txBody>
                  <a:tcPr>
                    <a:lnL w="635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FFF3F3"/>
                    </a:solidFill>
                  </a:tcPr>
                </a:tc>
                <a:extLst>
                  <a:ext uri="{0D108BD9-81ED-4DB2-BD59-A6C34878D82A}">
                    <a16:rowId xmlns:a16="http://schemas.microsoft.com/office/drawing/2014/main" val="3136177169"/>
                  </a:ext>
                </a:extLst>
              </a:tr>
              <a:tr h="1310640">
                <a:tc>
                  <a:txBody>
                    <a:bodyPr/>
                    <a:lstStyle/>
                    <a:p>
                      <a:pPr algn="r"/>
                      <a:r>
                        <a:rPr lang="en-US" sz="1600" b="1" dirty="0">
                          <a:solidFill>
                            <a:srgbClr val="62BB46"/>
                          </a:solidFill>
                          <a:latin typeface="Helvetica Neue" panose="02000503000000020004" pitchFamily="2" charset="0"/>
                          <a:ea typeface="Helvetica Neue" panose="02000503000000020004" pitchFamily="2" charset="0"/>
                          <a:cs typeface="Helvetica Neue" panose="02000503000000020004" pitchFamily="2" charset="0"/>
                        </a:rPr>
                        <a:t>CULTURE</a:t>
                      </a:r>
                    </a:p>
                  </a:txBody>
                  <a:tcPr>
                    <a:lnL w="6350" cap="flat" cmpd="sng" algn="ctr">
                      <a:no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F8FEF6"/>
                    </a:solidFill>
                  </a:tcPr>
                </a:tc>
                <a:tc>
                  <a:txBody>
                    <a:bodyPr/>
                    <a:lstStyle/>
                    <a:p>
                      <a:r>
                        <a:rPr lang="en-US" sz="1600" b="0" i="0" dirty="0">
                          <a:solidFill>
                            <a:srgbClr val="001B49"/>
                          </a:solidFill>
                          <a:latin typeface="Helvetica Neue Light" panose="02000403000000020004" pitchFamily="2" charset="0"/>
                          <a:ea typeface="Helvetica Neue Light" panose="02000403000000020004" pitchFamily="2" charset="0"/>
                        </a:rPr>
                        <a:t>Livingstone Range School Division is a welcoming, inclusive, supportive environment where students feel valued and actively engaged. </a:t>
                      </a: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F8FEF6"/>
                    </a:solidFill>
                  </a:tcPr>
                </a:tc>
                <a:tc>
                  <a:txBody>
                    <a:bodyPr/>
                    <a:lstStyle/>
                    <a:p>
                      <a:r>
                        <a:rPr lang="en-US" sz="1800" b="0" i="0" u="none" strike="noStrike" kern="1200" dirty="0">
                          <a:solidFill>
                            <a:schemeClr val="dk1"/>
                          </a:solidFill>
                          <a:effectLst/>
                          <a:latin typeface="+mn-lt"/>
                          <a:ea typeface="+mn-ea"/>
                          <a:cs typeface="+mn-cs"/>
                        </a:rPr>
                        <a:t>100% of Pursuits parents and students will feel like they belong and are supported (as reported on the annual parent survey).</a:t>
                      </a:r>
                      <a:endParaRPr lang="en-US" sz="1600" b="0" i="0"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endParaRPr>
                    </a:p>
                  </a:txBody>
                  <a:tcPr>
                    <a:lnL w="635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F8FEF6"/>
                    </a:solidFill>
                  </a:tcPr>
                </a:tc>
                <a:extLst>
                  <a:ext uri="{0D108BD9-81ED-4DB2-BD59-A6C34878D82A}">
                    <a16:rowId xmlns:a16="http://schemas.microsoft.com/office/drawing/2014/main" val="550403914"/>
                  </a:ext>
                </a:extLst>
              </a:tr>
              <a:tr h="1310640">
                <a:tc>
                  <a:txBody>
                    <a:bodyPr/>
                    <a:lstStyle/>
                    <a:p>
                      <a:pPr algn="r"/>
                      <a:r>
                        <a:rPr lang="en-US" sz="1600" b="1" dirty="0">
                          <a:solidFill>
                            <a:srgbClr val="3373DF"/>
                          </a:solidFill>
                          <a:latin typeface="Helvetica Neue" panose="02000503000000020004" pitchFamily="2" charset="0"/>
                          <a:ea typeface="Helvetica Neue" panose="02000503000000020004" pitchFamily="2" charset="0"/>
                          <a:cs typeface="Helvetica Neue" panose="02000503000000020004" pitchFamily="2" charset="0"/>
                        </a:rPr>
                        <a:t>ACADEMICS</a:t>
                      </a:r>
                    </a:p>
                  </a:txBody>
                  <a:tcPr>
                    <a:lnL w="6350" cap="flat" cmpd="sng" algn="ctr">
                      <a:no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noFill/>
                      <a:prstDash val="solid"/>
                      <a:round/>
                      <a:headEnd type="none" w="med" len="med"/>
                      <a:tailEnd type="none" w="med" len="med"/>
                    </a:lnB>
                    <a:solidFill>
                      <a:srgbClr val="F0F5FF"/>
                    </a:solidFill>
                  </a:tcPr>
                </a:tc>
                <a:tc>
                  <a:txBody>
                    <a:bodyPr/>
                    <a:lstStyle/>
                    <a:p>
                      <a:pPr rtl="0"/>
                      <a:r>
                        <a:rPr lang="en-US" sz="1600" b="0" i="0" u="none" strike="noStrike" kern="1200" dirty="0">
                          <a:solidFill>
                            <a:srgbClr val="001B49"/>
                          </a:solidFill>
                          <a:effectLst/>
                          <a:latin typeface="Helvetica Neue Light" panose="02000403000000020004" pitchFamily="2" charset="0"/>
                          <a:ea typeface="Helvetica Neue Light" panose="02000403000000020004" pitchFamily="2" charset="0"/>
                          <a:cs typeface="+mn-cs"/>
                        </a:rPr>
                        <a:t>Teachers play a meaningful role in helping their school reach their Wildly Important Goals that includes providing their students with the knowledge, opportunity, and support to set and achieve personally meaningful goals.</a:t>
                      </a:r>
                      <a:endParaRPr lang="en-US" sz="1600" b="0" i="0" dirty="0">
                        <a:solidFill>
                          <a:srgbClr val="001B49"/>
                        </a:solidFill>
                        <a:effectLst/>
                        <a:latin typeface="Helvetica Neue Light" panose="02000403000000020004" pitchFamily="2" charset="0"/>
                        <a:ea typeface="Helvetica Neue Light" panose="02000403000000020004" pitchFamily="2" charset="0"/>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noFill/>
                      <a:prstDash val="solid"/>
                      <a:round/>
                      <a:headEnd type="none" w="med" len="med"/>
                      <a:tailEnd type="none" w="med" len="med"/>
                    </a:lnB>
                    <a:solidFill>
                      <a:srgbClr val="F0F5FF"/>
                    </a:solidFill>
                  </a:tcPr>
                </a:tc>
                <a:tc>
                  <a:txBody>
                    <a:bodyPr/>
                    <a:lstStyle/>
                    <a:p>
                      <a:r>
                        <a:rPr lang="en-US" sz="1800" b="0" i="0" u="none" strike="noStrike" kern="1200" dirty="0">
                          <a:solidFill>
                            <a:schemeClr val="dk1"/>
                          </a:solidFill>
                          <a:effectLst/>
                          <a:latin typeface="+mn-lt"/>
                          <a:ea typeface="+mn-ea"/>
                          <a:cs typeface="+mn-cs"/>
                        </a:rPr>
                        <a:t>LRSD Pursuits programming will enhance students’ academic achievement across the division and will result in the fulfillment of the LRSD academic goal. </a:t>
                      </a:r>
                      <a:endParaRPr lang="en-US" sz="1600" b="0" i="0" dirty="0">
                        <a:solidFill>
                          <a:srgbClr val="001B49"/>
                        </a:solidFill>
                        <a:latin typeface="Helvetica Neue Light" panose="02000403000000020004" pitchFamily="2" charset="0"/>
                        <a:ea typeface="Helvetica Neue Light" panose="02000403000000020004" pitchFamily="2" charset="0"/>
                        <a:cs typeface="Helvetica Neue" panose="02000503000000020004" pitchFamily="2" charset="0"/>
                      </a:endParaRPr>
                    </a:p>
                  </a:txBody>
                  <a:tcPr>
                    <a:lnL w="635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noFill/>
                      <a:prstDash val="solid"/>
                      <a:round/>
                      <a:headEnd type="none" w="med" len="med"/>
                      <a:tailEnd type="none" w="med" len="med"/>
                    </a:lnB>
                    <a:solidFill>
                      <a:srgbClr val="F0F5FF"/>
                    </a:solidFill>
                  </a:tcPr>
                </a:tc>
                <a:extLst>
                  <a:ext uri="{0D108BD9-81ED-4DB2-BD59-A6C34878D82A}">
                    <a16:rowId xmlns:a16="http://schemas.microsoft.com/office/drawing/2014/main" val="55167768"/>
                  </a:ext>
                </a:extLst>
              </a:tr>
            </a:tbl>
          </a:graphicData>
        </a:graphic>
      </p:graphicFrame>
    </p:spTree>
    <p:extLst>
      <p:ext uri="{BB962C8B-B14F-4D97-AF65-F5344CB8AC3E}">
        <p14:creationId xmlns:p14="http://schemas.microsoft.com/office/powerpoint/2010/main" val="3834368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4F119F-0289-69D2-FCA6-5CC247DA5C42}"/>
              </a:ext>
            </a:extLst>
          </p:cNvPr>
          <p:cNvSpPr txBox="1"/>
          <p:nvPr/>
        </p:nvSpPr>
        <p:spPr>
          <a:xfrm>
            <a:off x="0" y="0"/>
            <a:ext cx="12192000" cy="553998"/>
          </a:xfrm>
          <a:prstGeom prst="rect">
            <a:avLst/>
          </a:prstGeom>
          <a:solidFill>
            <a:srgbClr val="001B49"/>
          </a:solidFill>
        </p:spPr>
        <p:txBody>
          <a:bodyPr wrap="square" rtlCol="0">
            <a:spAutoFit/>
          </a:bodyPr>
          <a:lstStyle/>
          <a:p>
            <a:r>
              <a:rPr lang="en-US" sz="3000" dirty="0">
                <a:solidFill>
                  <a:schemeClr val="bg1"/>
                </a:solidFill>
              </a:rPr>
              <a:t>Our Mission</a:t>
            </a:r>
          </a:p>
        </p:txBody>
      </p:sp>
      <p:sp>
        <p:nvSpPr>
          <p:cNvPr id="11" name="TextBox 10">
            <a:extLst>
              <a:ext uri="{FF2B5EF4-FFF2-40B4-BE49-F238E27FC236}">
                <a16:creationId xmlns:a16="http://schemas.microsoft.com/office/drawing/2014/main" id="{78E9417E-9F99-2A22-D682-4ECD6E286550}"/>
              </a:ext>
            </a:extLst>
          </p:cNvPr>
          <p:cNvSpPr txBox="1"/>
          <p:nvPr/>
        </p:nvSpPr>
        <p:spPr>
          <a:xfrm>
            <a:off x="6304000" y="763440"/>
            <a:ext cx="5475793" cy="1838801"/>
          </a:xfrm>
          <a:prstGeom prst="roundRect">
            <a:avLst/>
          </a:prstGeom>
          <a:noFill/>
          <a:ln w="50800">
            <a:solidFill>
              <a:srgbClr val="994996"/>
            </a:solidFill>
            <a:extLst>
              <a:ext uri="{C807C97D-BFC1-408E-A445-0C87EB9F89A2}">
                <ask:lineSketchStyleProps xmlns="" xmlns:ask="http://schemas.microsoft.com/office/drawing/2018/sketchyshapes" sd="1219033472">
                  <a:custGeom>
                    <a:avLst/>
                    <a:gdLst>
                      <a:gd name="connsiteX0" fmla="*/ 0 w 6766560"/>
                      <a:gd name="connsiteY0" fmla="*/ 85131 h 510778"/>
                      <a:gd name="connsiteX1" fmla="*/ 85131 w 6766560"/>
                      <a:gd name="connsiteY1" fmla="*/ 0 h 510778"/>
                      <a:gd name="connsiteX2" fmla="*/ 6681429 w 6766560"/>
                      <a:gd name="connsiteY2" fmla="*/ 0 h 510778"/>
                      <a:gd name="connsiteX3" fmla="*/ 6766560 w 6766560"/>
                      <a:gd name="connsiteY3" fmla="*/ 85131 h 510778"/>
                      <a:gd name="connsiteX4" fmla="*/ 6766560 w 6766560"/>
                      <a:gd name="connsiteY4" fmla="*/ 425647 h 510778"/>
                      <a:gd name="connsiteX5" fmla="*/ 6681429 w 6766560"/>
                      <a:gd name="connsiteY5" fmla="*/ 510778 h 510778"/>
                      <a:gd name="connsiteX6" fmla="*/ 85131 w 6766560"/>
                      <a:gd name="connsiteY6" fmla="*/ 510778 h 510778"/>
                      <a:gd name="connsiteX7" fmla="*/ 0 w 6766560"/>
                      <a:gd name="connsiteY7" fmla="*/ 425647 h 510778"/>
                      <a:gd name="connsiteX8" fmla="*/ 0 w 6766560"/>
                      <a:gd name="connsiteY8" fmla="*/ 85131 h 510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6560" h="510778" extrusionOk="0">
                        <a:moveTo>
                          <a:pt x="0" y="85131"/>
                        </a:moveTo>
                        <a:cubicBezTo>
                          <a:pt x="-3434" y="35996"/>
                          <a:pt x="34931" y="1195"/>
                          <a:pt x="85131" y="0"/>
                        </a:cubicBezTo>
                        <a:cubicBezTo>
                          <a:pt x="2712866" y="132882"/>
                          <a:pt x="3721820" y="-84951"/>
                          <a:pt x="6681429" y="0"/>
                        </a:cubicBezTo>
                        <a:cubicBezTo>
                          <a:pt x="6725448" y="2928"/>
                          <a:pt x="6765849" y="42046"/>
                          <a:pt x="6766560" y="85131"/>
                        </a:cubicBezTo>
                        <a:cubicBezTo>
                          <a:pt x="6772355" y="176188"/>
                          <a:pt x="6742946" y="316885"/>
                          <a:pt x="6766560" y="425647"/>
                        </a:cubicBezTo>
                        <a:cubicBezTo>
                          <a:pt x="6773179" y="473449"/>
                          <a:pt x="6731242" y="505024"/>
                          <a:pt x="6681429" y="510778"/>
                        </a:cubicBezTo>
                        <a:cubicBezTo>
                          <a:pt x="5529453" y="598417"/>
                          <a:pt x="1194543" y="438099"/>
                          <a:pt x="85131" y="510778"/>
                        </a:cubicBezTo>
                        <a:cubicBezTo>
                          <a:pt x="37329" y="503291"/>
                          <a:pt x="-3259" y="477193"/>
                          <a:pt x="0" y="425647"/>
                        </a:cubicBezTo>
                        <a:cubicBezTo>
                          <a:pt x="16556" y="310908"/>
                          <a:pt x="-26736" y="211871"/>
                          <a:pt x="0" y="85131"/>
                        </a:cubicBezTo>
                        <a:close/>
                      </a:path>
                    </a:pathLst>
                  </a:custGeom>
                  <ask:type>
                    <ask:lineSketchNone/>
                  </ask:type>
                </ask:lineSketchStyleProps>
              </a:ext>
            </a:extLst>
          </a:ln>
        </p:spPr>
        <p:txBody>
          <a:bodyPr wrap="square" rtlCol="0">
            <a:spAutoFit/>
          </a:bodyPr>
          <a:lstStyle/>
          <a:p>
            <a:r>
              <a:rPr lang="en-US" dirty="0"/>
              <a:t>Together as a community of students, families, and teachers, we provide a flexible, safe, and supportive digital and experiential learning hub for ALL students.</a:t>
            </a:r>
            <a:endParaRPr lang="en-US" sz="2400" dirty="0"/>
          </a:p>
          <a:p>
            <a:br>
              <a:rPr lang="en-US" sz="2400" dirty="0"/>
            </a:br>
            <a:endParaRPr lang="en-US" sz="24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p:txBody>
      </p:sp>
      <p:pic>
        <p:nvPicPr>
          <p:cNvPr id="12" name="Picture 2">
            <a:extLst>
              <a:ext uri="{FF2B5EF4-FFF2-40B4-BE49-F238E27FC236}">
                <a16:creationId xmlns:a16="http://schemas.microsoft.com/office/drawing/2014/main" id="{86A85DE5-1F82-E72A-CE5D-3B79281087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94325" y="6406807"/>
            <a:ext cx="1822278" cy="301867"/>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ttps://lh5.googleusercontent.com/QGHYrNcA3TNEEt4-nbCHKG-nIfKzrEu4Wq9iu78qDN0JwsEiIrZHhlMEEPs3QglIlkpgrwRqpL3G1EL497-vtwAZbHiPxHjz09Le2jf-leW56qWdhQpNxi-zl-kRshMxoa1dYqPIAySaySLNTQBfO_E">
            <a:extLst>
              <a:ext uri="{FF2B5EF4-FFF2-40B4-BE49-F238E27FC236}">
                <a16:creationId xmlns:a16="http://schemas.microsoft.com/office/drawing/2014/main" id="{F31C5225-ED91-4B66-AF5B-F0328C07DE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0726" y="1157911"/>
            <a:ext cx="4867275" cy="495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0475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4F119F-0289-69D2-FCA6-5CC247DA5C42}"/>
              </a:ext>
            </a:extLst>
          </p:cNvPr>
          <p:cNvSpPr txBox="1"/>
          <p:nvPr/>
        </p:nvSpPr>
        <p:spPr>
          <a:xfrm>
            <a:off x="0" y="0"/>
            <a:ext cx="12192000" cy="553998"/>
          </a:xfrm>
          <a:prstGeom prst="rect">
            <a:avLst/>
          </a:prstGeom>
          <a:solidFill>
            <a:srgbClr val="FFCA4D"/>
          </a:solidFill>
        </p:spPr>
        <p:txBody>
          <a:bodyPr wrap="square" rtlCol="0">
            <a:spAutoFit/>
          </a:bodyPr>
          <a:lstStyle/>
          <a:p>
            <a:r>
              <a:rPr lang="en-US" sz="3000" dirty="0">
                <a:solidFill>
                  <a:srgbClr val="001B49"/>
                </a:solidFill>
              </a:rPr>
              <a:t>Ultimately, we hope to impact students by…</a:t>
            </a:r>
          </a:p>
        </p:txBody>
      </p:sp>
      <p:pic>
        <p:nvPicPr>
          <p:cNvPr id="8" name="Graphic 7" descr="Fireworks outline">
            <a:extLst>
              <a:ext uri="{FF2B5EF4-FFF2-40B4-BE49-F238E27FC236}">
                <a16:creationId xmlns:a16="http://schemas.microsoft.com/office/drawing/2014/main" id="{E84A3E18-DE83-86C2-D1C7-53F90755F80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8259" y="553998"/>
            <a:ext cx="2411506" cy="2411506"/>
          </a:xfrm>
          <a:prstGeom prst="rect">
            <a:avLst/>
          </a:prstGeom>
        </p:spPr>
      </p:pic>
      <p:pic>
        <p:nvPicPr>
          <p:cNvPr id="9" name="Graphic 8" descr="Fireworks outline">
            <a:extLst>
              <a:ext uri="{FF2B5EF4-FFF2-40B4-BE49-F238E27FC236}">
                <a16:creationId xmlns:a16="http://schemas.microsoft.com/office/drawing/2014/main" id="{AB869C2F-639D-E1E1-7649-FF56835DCFA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592235" y="553998"/>
            <a:ext cx="2411506" cy="2411506"/>
          </a:xfrm>
          <a:prstGeom prst="rect">
            <a:avLst/>
          </a:prstGeom>
        </p:spPr>
      </p:pic>
      <p:pic>
        <p:nvPicPr>
          <p:cNvPr id="10" name="Graphic 9" descr="Fireworks outline">
            <a:extLst>
              <a:ext uri="{FF2B5EF4-FFF2-40B4-BE49-F238E27FC236}">
                <a16:creationId xmlns:a16="http://schemas.microsoft.com/office/drawing/2014/main" id="{ADE85C92-CFBA-E2C5-2601-105D264B000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890247" y="4446494"/>
            <a:ext cx="2411506" cy="2411506"/>
          </a:xfrm>
          <a:prstGeom prst="rect">
            <a:avLst/>
          </a:prstGeom>
        </p:spPr>
      </p:pic>
      <p:sp>
        <p:nvSpPr>
          <p:cNvPr id="11" name="TextBox 10">
            <a:extLst>
              <a:ext uri="{FF2B5EF4-FFF2-40B4-BE49-F238E27FC236}">
                <a16:creationId xmlns:a16="http://schemas.microsoft.com/office/drawing/2014/main" id="{78E9417E-9F99-2A22-D682-4ECD6E286550}"/>
              </a:ext>
            </a:extLst>
          </p:cNvPr>
          <p:cNvSpPr txBox="1"/>
          <p:nvPr/>
        </p:nvSpPr>
        <p:spPr>
          <a:xfrm>
            <a:off x="2712720" y="2180674"/>
            <a:ext cx="6766560" cy="1569660"/>
          </a:xfrm>
          <a:custGeom>
            <a:avLst/>
            <a:gdLst>
              <a:gd name="connsiteX0" fmla="*/ 0 w 6766560"/>
              <a:gd name="connsiteY0" fmla="*/ 0 h 3657600"/>
              <a:gd name="connsiteX1" fmla="*/ 6766560 w 6766560"/>
              <a:gd name="connsiteY1" fmla="*/ 0 h 3657600"/>
              <a:gd name="connsiteX2" fmla="*/ 6766560 w 6766560"/>
              <a:gd name="connsiteY2" fmla="*/ 3657600 h 3657600"/>
              <a:gd name="connsiteX3" fmla="*/ 0 w 6766560"/>
              <a:gd name="connsiteY3" fmla="*/ 3657600 h 3657600"/>
              <a:gd name="connsiteX4" fmla="*/ 0 w 6766560"/>
              <a:gd name="connsiteY4" fmla="*/ 0 h 3657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6560" h="3657600" extrusionOk="0">
                <a:moveTo>
                  <a:pt x="0" y="0"/>
                </a:moveTo>
                <a:cubicBezTo>
                  <a:pt x="2449019" y="118645"/>
                  <a:pt x="4435217" y="116012"/>
                  <a:pt x="6766560" y="0"/>
                </a:cubicBezTo>
                <a:cubicBezTo>
                  <a:pt x="6633678" y="1578565"/>
                  <a:pt x="6851511" y="3021676"/>
                  <a:pt x="6766560" y="3657600"/>
                </a:cubicBezTo>
                <a:cubicBezTo>
                  <a:pt x="6037905" y="3792200"/>
                  <a:pt x="2530609" y="3500404"/>
                  <a:pt x="0" y="3657600"/>
                </a:cubicBezTo>
                <a:cubicBezTo>
                  <a:pt x="-20187" y="2852060"/>
                  <a:pt x="-152480" y="903523"/>
                  <a:pt x="0" y="0"/>
                </a:cubicBezTo>
                <a:close/>
              </a:path>
            </a:pathLst>
          </a:custGeom>
          <a:noFill/>
          <a:ln w="50800">
            <a:solidFill>
              <a:srgbClr val="FFCA4D"/>
            </a:solidFill>
            <a:extLst>
              <a:ext uri="{C807C97D-BFC1-408E-A445-0C87EB9F89A2}">
                <ask:lineSketchStyleProps xmlns="" xmlns:ask="http://schemas.microsoft.com/office/drawing/2018/sketchyshapes" sd="1219033472">
                  <a:prstGeom prst="rect">
                    <a:avLst/>
                  </a:prstGeom>
                  <ask:type>
                    <ask:lineSketchCurved/>
                  </ask:type>
                </ask:lineSketchStyleProps>
              </a:ext>
            </a:extLst>
          </a:ln>
        </p:spPr>
        <p:txBody>
          <a:bodyPr wrap="square" rtlCol="0">
            <a:spAutoFit/>
          </a:bodyPr>
          <a:lstStyle/>
          <a:p>
            <a:r>
              <a:rPr lang="en-US" sz="24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Students will be empowered learners through inclusive and flexible programming that supports their academics and life long learning goals tailored to their individual needs.</a:t>
            </a:r>
          </a:p>
        </p:txBody>
      </p:sp>
      <p:pic>
        <p:nvPicPr>
          <p:cNvPr id="12" name="Picture 2">
            <a:extLst>
              <a:ext uri="{FF2B5EF4-FFF2-40B4-BE49-F238E27FC236}">
                <a16:creationId xmlns:a16="http://schemas.microsoft.com/office/drawing/2014/main" id="{86A85DE5-1F82-E72A-CE5D-3B79281087A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194325" y="6406807"/>
            <a:ext cx="1822278" cy="3018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4157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A0DD7CA0-600F-B46D-9C0E-FC6C5B14EE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94325" y="6406807"/>
            <a:ext cx="1822278" cy="30186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5C99B29E-52ED-71E4-3602-F4F12AD361DA}"/>
              </a:ext>
            </a:extLst>
          </p:cNvPr>
          <p:cNvSpPr txBox="1"/>
          <p:nvPr/>
        </p:nvSpPr>
        <p:spPr>
          <a:xfrm>
            <a:off x="188843" y="198783"/>
            <a:ext cx="6082748" cy="553998"/>
          </a:xfrm>
          <a:prstGeom prst="rect">
            <a:avLst/>
          </a:prstGeom>
          <a:noFill/>
        </p:spPr>
        <p:txBody>
          <a:bodyPr wrap="square" rtlCol="0">
            <a:spAutoFit/>
          </a:bodyPr>
          <a:lstStyle/>
          <a:p>
            <a:r>
              <a:rPr lang="en-US" sz="3000" dirty="0">
                <a:solidFill>
                  <a:srgbClr val="001B49"/>
                </a:solidFill>
              </a:rPr>
              <a:t>3 Types of Data</a:t>
            </a:r>
          </a:p>
        </p:txBody>
      </p:sp>
      <p:graphicFrame>
        <p:nvGraphicFramePr>
          <p:cNvPr id="5" name="Diagram 4">
            <a:extLst>
              <a:ext uri="{FF2B5EF4-FFF2-40B4-BE49-F238E27FC236}">
                <a16:creationId xmlns:a16="http://schemas.microsoft.com/office/drawing/2014/main" id="{FDD07BF0-BE91-AFAB-BD0D-4AB785B98D01}"/>
              </a:ext>
            </a:extLst>
          </p:cNvPr>
          <p:cNvGraphicFramePr/>
          <p:nvPr>
            <p:extLst>
              <p:ext uri="{D42A27DB-BD31-4B8C-83A1-F6EECF244321}">
                <p14:modId xmlns:p14="http://schemas.microsoft.com/office/powerpoint/2010/main" val="651864398"/>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754385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01A4BA0-52A7-2C11-43E5-64ECBBB6BEFB}"/>
              </a:ext>
            </a:extLst>
          </p:cNvPr>
          <p:cNvSpPr txBox="1"/>
          <p:nvPr/>
        </p:nvSpPr>
        <p:spPr>
          <a:xfrm>
            <a:off x="0" y="0"/>
            <a:ext cx="12192000" cy="553998"/>
          </a:xfrm>
          <a:prstGeom prst="rect">
            <a:avLst/>
          </a:prstGeom>
          <a:solidFill>
            <a:srgbClr val="D72221"/>
          </a:solidFill>
        </p:spPr>
        <p:txBody>
          <a:bodyPr wrap="square" rtlCol="0">
            <a:spAutoFit/>
          </a:bodyPr>
          <a:lstStyle/>
          <a:p>
            <a:r>
              <a:rPr lang="en-US" sz="3000" dirty="0">
                <a:solidFill>
                  <a:schemeClr val="bg1"/>
                </a:solidFill>
              </a:rPr>
              <a:t>Achievement Data | Secondary</a:t>
            </a:r>
          </a:p>
        </p:txBody>
      </p:sp>
      <p:pic>
        <p:nvPicPr>
          <p:cNvPr id="14" name="Picture 2">
            <a:extLst>
              <a:ext uri="{FF2B5EF4-FFF2-40B4-BE49-F238E27FC236}">
                <a16:creationId xmlns:a16="http://schemas.microsoft.com/office/drawing/2014/main" id="{B3FB2276-EC8C-E2A2-1776-7AF57988AAA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94325" y="6406807"/>
            <a:ext cx="1822278" cy="301867"/>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DF9CED3-DDE3-8762-B1E9-E7EDABB64866}"/>
              </a:ext>
            </a:extLst>
          </p:cNvPr>
          <p:cNvSpPr txBox="1"/>
          <p:nvPr/>
        </p:nvSpPr>
        <p:spPr>
          <a:xfrm>
            <a:off x="10490002" y="688009"/>
            <a:ext cx="1230923" cy="400110"/>
          </a:xfrm>
          <a:prstGeom prst="rect">
            <a:avLst/>
          </a:prstGeom>
          <a:noFill/>
        </p:spPr>
        <p:txBody>
          <a:bodyPr wrap="square" rtlCol="0">
            <a:spAutoFit/>
          </a:bodyPr>
          <a:lstStyle/>
          <a:p>
            <a:pPr algn="ctr"/>
            <a:r>
              <a:rPr lang="en-US" sz="1000" dirty="0">
                <a:solidFill>
                  <a:srgbClr val="0070C0"/>
                </a:solidFill>
                <a:latin typeface="Helvetica Neue Light" panose="02000403000000020004" pitchFamily="2" charset="0"/>
                <a:ea typeface="Helvetica Neue Light" panose="02000403000000020004" pitchFamily="2" charset="0"/>
              </a:rPr>
              <a:t>Achievement Data </a:t>
            </a:r>
          </a:p>
          <a:p>
            <a:pPr algn="ctr"/>
            <a:r>
              <a:rPr lang="en-US" sz="1000" dirty="0">
                <a:solidFill>
                  <a:srgbClr val="0070C0"/>
                </a:solidFill>
                <a:latin typeface="Helvetica Neue Light" panose="02000403000000020004" pitchFamily="2" charset="0"/>
                <a:ea typeface="Helvetica Neue Light" panose="02000403000000020004" pitchFamily="2" charset="0"/>
              </a:rPr>
              <a:t>Spreadsheet</a:t>
            </a:r>
          </a:p>
        </p:txBody>
      </p:sp>
      <p:graphicFrame>
        <p:nvGraphicFramePr>
          <p:cNvPr id="18" name="Object 17">
            <a:extLst>
              <a:ext uri="{FF2B5EF4-FFF2-40B4-BE49-F238E27FC236}">
                <a16:creationId xmlns:a16="http://schemas.microsoft.com/office/drawing/2014/main" id="{44D14D0F-D4FF-46D3-466C-E5373CFB6BDB}"/>
              </a:ext>
            </a:extLst>
          </p:cNvPr>
          <p:cNvGraphicFramePr>
            <a:graphicFrameLocks noChangeAspect="1"/>
          </p:cNvGraphicFramePr>
          <p:nvPr>
            <p:extLst>
              <p:ext uri="{D42A27DB-BD31-4B8C-83A1-F6EECF244321}">
                <p14:modId xmlns:p14="http://schemas.microsoft.com/office/powerpoint/2010/main" val="670304054"/>
              </p:ext>
            </p:extLst>
          </p:nvPr>
        </p:nvGraphicFramePr>
        <p:xfrm>
          <a:off x="10622863" y="1222130"/>
          <a:ext cx="965200" cy="609600"/>
        </p:xfrm>
        <a:graphic>
          <a:graphicData uri="http://schemas.openxmlformats.org/presentationml/2006/ole">
            <mc:AlternateContent xmlns:mc="http://schemas.openxmlformats.org/markup-compatibility/2006">
              <mc:Choice xmlns:v="urn:schemas-microsoft-com:vml" Requires="v">
                <p:oleObj spid="_x0000_s2061" name="Worksheet" showAsIcon="1" r:id="rId5" imgW="965200" imgH="609600" progId="Excel.Sheet.12">
                  <p:embed/>
                </p:oleObj>
              </mc:Choice>
              <mc:Fallback>
                <p:oleObj name="Worksheet" showAsIcon="1" r:id="rId5" imgW="965200" imgH="609600" progId="Excel.Sheet.12">
                  <p:embed/>
                  <p:pic>
                    <p:nvPicPr>
                      <p:cNvPr id="0" name=""/>
                      <p:cNvPicPr/>
                      <p:nvPr/>
                    </p:nvPicPr>
                    <p:blipFill>
                      <a:blip r:embed="rId6"/>
                      <a:stretch>
                        <a:fillRect/>
                      </a:stretch>
                    </p:blipFill>
                    <p:spPr>
                      <a:xfrm>
                        <a:off x="10622863" y="1222130"/>
                        <a:ext cx="965200" cy="609600"/>
                      </a:xfrm>
                      <a:prstGeom prst="rect">
                        <a:avLst/>
                      </a:prstGeom>
                    </p:spPr>
                  </p:pic>
                </p:oleObj>
              </mc:Fallback>
            </mc:AlternateContent>
          </a:graphicData>
        </a:graphic>
      </p:graphicFrame>
      <p:sp>
        <p:nvSpPr>
          <p:cNvPr id="4" name="Rectangle 3">
            <a:extLst>
              <a:ext uri="{FF2B5EF4-FFF2-40B4-BE49-F238E27FC236}">
                <a16:creationId xmlns:a16="http://schemas.microsoft.com/office/drawing/2014/main" id="{54A84567-2569-428E-90D7-24F7C8BDE912}"/>
              </a:ext>
            </a:extLst>
          </p:cNvPr>
          <p:cNvSpPr/>
          <p:nvPr/>
        </p:nvSpPr>
        <p:spPr>
          <a:xfrm>
            <a:off x="3313471" y="2459504"/>
            <a:ext cx="6096000" cy="2554545"/>
          </a:xfrm>
          <a:prstGeom prst="rect">
            <a:avLst/>
          </a:prstGeom>
        </p:spPr>
        <p:txBody>
          <a:bodyPr>
            <a:spAutoFit/>
          </a:bodyPr>
          <a:lstStyle/>
          <a:p>
            <a:r>
              <a:rPr lang="en-US" sz="4000" dirty="0"/>
              <a:t>72% of our students completed and passed their online courses in 2023-2024.</a:t>
            </a:r>
          </a:p>
        </p:txBody>
      </p:sp>
    </p:spTree>
    <p:extLst>
      <p:ext uri="{BB962C8B-B14F-4D97-AF65-F5344CB8AC3E}">
        <p14:creationId xmlns:p14="http://schemas.microsoft.com/office/powerpoint/2010/main" val="699748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3">
            <a:extLst>
              <a:ext uri="{FF2B5EF4-FFF2-40B4-BE49-F238E27FC236}">
                <a16:creationId xmlns:a16="http://schemas.microsoft.com/office/drawing/2014/main" id="{5F3D612F-D4ED-716B-2F17-D7F2D0F9A60F}"/>
              </a:ext>
            </a:extLst>
          </p:cNvPr>
          <p:cNvGraphicFramePr>
            <a:graphicFrameLocks noGrp="1"/>
          </p:cNvGraphicFramePr>
          <p:nvPr>
            <p:extLst>
              <p:ext uri="{D42A27DB-BD31-4B8C-83A1-F6EECF244321}">
                <p14:modId xmlns:p14="http://schemas.microsoft.com/office/powerpoint/2010/main" val="377991496"/>
              </p:ext>
            </p:extLst>
          </p:nvPr>
        </p:nvGraphicFramePr>
        <p:xfrm>
          <a:off x="4374662" y="746065"/>
          <a:ext cx="7708713" cy="2316480"/>
        </p:xfrm>
        <a:graphic>
          <a:graphicData uri="http://schemas.openxmlformats.org/drawingml/2006/table">
            <a:tbl>
              <a:tblPr firstRow="1" bandRow="1">
                <a:tableStyleId>{5C22544A-7EE6-4342-B048-85BDC9FD1C3A}</a:tableStyleId>
              </a:tblPr>
              <a:tblGrid>
                <a:gridCol w="518160">
                  <a:extLst>
                    <a:ext uri="{9D8B030D-6E8A-4147-A177-3AD203B41FA5}">
                      <a16:colId xmlns:a16="http://schemas.microsoft.com/office/drawing/2014/main" val="1843013958"/>
                    </a:ext>
                  </a:extLst>
                </a:gridCol>
                <a:gridCol w="1071379">
                  <a:extLst>
                    <a:ext uri="{9D8B030D-6E8A-4147-A177-3AD203B41FA5}">
                      <a16:colId xmlns:a16="http://schemas.microsoft.com/office/drawing/2014/main" val="3412770020"/>
                    </a:ext>
                  </a:extLst>
                </a:gridCol>
                <a:gridCol w="1181414">
                  <a:extLst>
                    <a:ext uri="{9D8B030D-6E8A-4147-A177-3AD203B41FA5}">
                      <a16:colId xmlns:a16="http://schemas.microsoft.com/office/drawing/2014/main" val="1360480483"/>
                    </a:ext>
                  </a:extLst>
                </a:gridCol>
                <a:gridCol w="548640">
                  <a:extLst>
                    <a:ext uri="{9D8B030D-6E8A-4147-A177-3AD203B41FA5}">
                      <a16:colId xmlns:a16="http://schemas.microsoft.com/office/drawing/2014/main" val="439515834"/>
                    </a:ext>
                  </a:extLst>
                </a:gridCol>
                <a:gridCol w="548640">
                  <a:extLst>
                    <a:ext uri="{9D8B030D-6E8A-4147-A177-3AD203B41FA5}">
                      <a16:colId xmlns:a16="http://schemas.microsoft.com/office/drawing/2014/main" val="3657844999"/>
                    </a:ext>
                  </a:extLst>
                </a:gridCol>
                <a:gridCol w="548640">
                  <a:extLst>
                    <a:ext uri="{9D8B030D-6E8A-4147-A177-3AD203B41FA5}">
                      <a16:colId xmlns:a16="http://schemas.microsoft.com/office/drawing/2014/main" val="2510016424"/>
                    </a:ext>
                  </a:extLst>
                </a:gridCol>
                <a:gridCol w="613722">
                  <a:extLst>
                    <a:ext uri="{9D8B030D-6E8A-4147-A177-3AD203B41FA5}">
                      <a16:colId xmlns:a16="http://schemas.microsoft.com/office/drawing/2014/main" val="1229871830"/>
                    </a:ext>
                  </a:extLst>
                </a:gridCol>
                <a:gridCol w="483558">
                  <a:extLst>
                    <a:ext uri="{9D8B030D-6E8A-4147-A177-3AD203B41FA5}">
                      <a16:colId xmlns:a16="http://schemas.microsoft.com/office/drawing/2014/main" val="2042284411"/>
                    </a:ext>
                  </a:extLst>
                </a:gridCol>
                <a:gridCol w="548640">
                  <a:extLst>
                    <a:ext uri="{9D8B030D-6E8A-4147-A177-3AD203B41FA5}">
                      <a16:colId xmlns:a16="http://schemas.microsoft.com/office/drawing/2014/main" val="950754371"/>
                    </a:ext>
                  </a:extLst>
                </a:gridCol>
                <a:gridCol w="548640">
                  <a:extLst>
                    <a:ext uri="{9D8B030D-6E8A-4147-A177-3AD203B41FA5}">
                      <a16:colId xmlns:a16="http://schemas.microsoft.com/office/drawing/2014/main" val="3488858058"/>
                    </a:ext>
                  </a:extLst>
                </a:gridCol>
                <a:gridCol w="548640">
                  <a:extLst>
                    <a:ext uri="{9D8B030D-6E8A-4147-A177-3AD203B41FA5}">
                      <a16:colId xmlns:a16="http://schemas.microsoft.com/office/drawing/2014/main" val="123592421"/>
                    </a:ext>
                  </a:extLst>
                </a:gridCol>
                <a:gridCol w="548640">
                  <a:extLst>
                    <a:ext uri="{9D8B030D-6E8A-4147-A177-3AD203B41FA5}">
                      <a16:colId xmlns:a16="http://schemas.microsoft.com/office/drawing/2014/main" val="3026848966"/>
                    </a:ext>
                  </a:extLst>
                </a:gridCol>
              </a:tblGrid>
              <a:tr h="199332">
                <a:tc rowSpan="2" gridSpan="3">
                  <a:txBody>
                    <a:bodyPr/>
                    <a:lstStyle/>
                    <a:p>
                      <a:pPr algn="l"/>
                      <a:r>
                        <a:rPr lang="en-US" sz="1800" b="1"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ACADEMICS</a:t>
                      </a:r>
                    </a:p>
                  </a:txBody>
                  <a:tcPr>
                    <a:lnL w="28575" cap="flat" cmpd="sng" algn="ctr">
                      <a:noFill/>
                      <a:prstDash val="solid"/>
                      <a:round/>
                      <a:headEnd type="none" w="med" len="med"/>
                      <a:tailEnd type="none" w="med" len="med"/>
                    </a:lnL>
                    <a:lnB w="28575" cap="flat" cmpd="sng" algn="ctr">
                      <a:solidFill>
                        <a:schemeClr val="bg1"/>
                      </a:solidFill>
                      <a:prstDash val="solid"/>
                      <a:round/>
                      <a:headEnd type="none" w="med" len="med"/>
                      <a:tailEnd type="none" w="med" len="med"/>
                    </a:lnB>
                    <a:solidFill>
                      <a:srgbClr val="D72221"/>
                    </a:solidFill>
                  </a:tcPr>
                </a:tc>
                <a:tc rowSpan="2" hMerge="1">
                  <a:txBody>
                    <a:bodyPr/>
                    <a:lstStyle/>
                    <a:p>
                      <a:pPr algn="ctr"/>
                      <a:endParaRPr lang="en-US" sz="1400" b="1"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noFill/>
                    </a:lnT>
                    <a:solidFill>
                      <a:srgbClr val="001B49"/>
                    </a:solidFill>
                  </a:tcPr>
                </a:tc>
                <a:tc rowSpan="2" hMerge="1">
                  <a:txBody>
                    <a:bodyPr/>
                    <a:lstStyle/>
                    <a:p>
                      <a:endParaRPr lang="en-US"/>
                    </a:p>
                  </a:txBody>
                  <a:tcPr/>
                </a:tc>
                <a:tc gridSpan="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GRADE 7</a:t>
                      </a:r>
                    </a:p>
                  </a:txBody>
                  <a:tcPr anchor="b">
                    <a:lnR w="63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2221"/>
                    </a:solidFill>
                  </a:tcPr>
                </a:tc>
                <a:tc hMerge="1">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tc>
                <a:tc hMerge="1">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tc>
                <a:tc gridSpan="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GRADE 8</a:t>
                      </a: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08819"/>
                    </a:solidFill>
                  </a:tcPr>
                </a:tc>
                <a:tc hMerge="1">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tc>
                <a:tc hMerge="1">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tc>
                <a:tc gridSpan="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GRADE 9</a:t>
                      </a:r>
                    </a:p>
                  </a:txBody>
                  <a:tcPr anchor="b">
                    <a:lnL w="6350"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73DF"/>
                    </a:solidFill>
                  </a:tcPr>
                </a:tc>
                <a:tc hMerge="1">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tc>
                <a:tc hMerge="1">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tc>
                <a:extLst>
                  <a:ext uri="{0D108BD9-81ED-4DB2-BD59-A6C34878D82A}">
                    <a16:rowId xmlns:a16="http://schemas.microsoft.com/office/drawing/2014/main" val="1434372276"/>
                  </a:ext>
                </a:extLst>
              </a:tr>
              <a:tr h="439420">
                <a:tc gridSpan="3" vMerge="1">
                  <a:txBody>
                    <a:bodyPr/>
                    <a:lstStyle/>
                    <a:p>
                      <a:endParaRPr lang="en-US"/>
                    </a:p>
                  </a:txBody>
                  <a:tcPr/>
                </a:tc>
                <a:tc hMerge="1" vMerge="1">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SUBJECT</a:t>
                      </a:r>
                    </a:p>
                  </a:txBody>
                  <a:tcPr anchor="ctr"/>
                </a:tc>
                <a:tc hMerge="1" vMerge="1">
                  <a:txBody>
                    <a:bodyPr/>
                    <a:lstStyle/>
                    <a:p>
                      <a:endParaRPr lang="en-US"/>
                    </a:p>
                  </a:txBody>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2022</a:t>
                      </a:r>
                    </a:p>
                  </a:txBody>
                  <a:tcPr anchor="b">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FFF3F3"/>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2023</a:t>
                      </a:r>
                    </a:p>
                  </a:txBody>
                  <a:tcPr anchor="b">
                    <a:lnL w="12700" cmpd="sng">
                      <a:noFill/>
                    </a:lnL>
                    <a:lnR w="12700" cmpd="sng">
                      <a:noFill/>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FFCCCC"/>
                    </a:solidFill>
                  </a:tcPr>
                </a:tc>
                <a:tc>
                  <a:txBody>
                    <a:bodyPr/>
                    <a:lstStyle/>
                    <a:p>
                      <a:pPr algn="ctr"/>
                      <a:r>
                        <a:rPr lang="en-US" sz="2000" b="1" dirty="0">
                          <a:solidFill>
                            <a:srgbClr val="FFCA4D"/>
                          </a:solidFill>
                          <a:latin typeface="Helvetica Neue" panose="02000503000000020004" pitchFamily="2" charset="0"/>
                          <a:ea typeface="Helvetica Neue" panose="02000503000000020004" pitchFamily="2" charset="0"/>
                          <a:cs typeface="Helvetica Neue" panose="02000503000000020004" pitchFamily="2" charset="0"/>
                        </a:rPr>
                        <a:t>↑</a:t>
                      </a:r>
                      <a:r>
                        <a:rPr lang="en-US" sz="2000" b="1"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 </a:t>
                      </a:r>
                      <a:r>
                        <a:rPr lang="en-US" sz="2000" b="1" dirty="0">
                          <a:solidFill>
                            <a:srgbClr val="737675"/>
                          </a:solidFill>
                          <a:latin typeface="Helvetica Neue" panose="02000503000000020004" pitchFamily="2" charset="0"/>
                          <a:ea typeface="Helvetica Neue" panose="02000503000000020004" pitchFamily="2" charset="0"/>
                          <a:cs typeface="Helvetica Neue" panose="02000503000000020004" pitchFamily="2" charset="0"/>
                        </a:rPr>
                        <a:t>↓</a:t>
                      </a:r>
                    </a:p>
                  </a:txBody>
                  <a:tcPr anchor="b">
                    <a:lnL w="12700" cmpd="sng">
                      <a:noFill/>
                    </a:lnL>
                    <a:lnR w="6350" cap="flat" cmpd="sng" algn="ctr">
                      <a:solidFill>
                        <a:srgbClr val="001B49"/>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2022</a:t>
                      </a:r>
                    </a:p>
                  </a:txBody>
                  <a:tcPr anchor="b">
                    <a:lnL w="6350" cap="flat" cmpd="sng" algn="ctr">
                      <a:solidFill>
                        <a:srgbClr val="001B49"/>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F8FEF6"/>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2023</a:t>
                      </a:r>
                    </a:p>
                  </a:txBody>
                  <a:tcPr anchor="b">
                    <a:lnL w="12700" cmpd="sng">
                      <a:noFill/>
                    </a:lnL>
                    <a:lnR w="12700" cmpd="sng">
                      <a:noFill/>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3E28D"/>
                    </a:solidFill>
                  </a:tcPr>
                </a:tc>
                <a:tc>
                  <a:txBody>
                    <a:bodyPr/>
                    <a:lstStyle/>
                    <a:p>
                      <a:pPr algn="ctr"/>
                      <a:r>
                        <a:rPr lang="en-US" sz="2000" b="1" dirty="0">
                          <a:solidFill>
                            <a:srgbClr val="FFCA4D"/>
                          </a:solidFill>
                          <a:latin typeface="Helvetica Neue" panose="02000503000000020004" pitchFamily="2" charset="0"/>
                          <a:ea typeface="Helvetica Neue" panose="02000503000000020004" pitchFamily="2" charset="0"/>
                          <a:cs typeface="Helvetica Neue" panose="02000503000000020004" pitchFamily="2" charset="0"/>
                        </a:rPr>
                        <a:t>↑</a:t>
                      </a:r>
                      <a:r>
                        <a:rPr lang="en-US" sz="2000" b="1"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 </a:t>
                      </a:r>
                      <a:r>
                        <a:rPr lang="en-US" sz="2000" b="1" dirty="0">
                          <a:solidFill>
                            <a:srgbClr val="737675"/>
                          </a:solidFill>
                          <a:latin typeface="Helvetica Neue" panose="02000503000000020004" pitchFamily="2" charset="0"/>
                          <a:ea typeface="Helvetica Neue" panose="02000503000000020004" pitchFamily="2" charset="0"/>
                          <a:cs typeface="Helvetica Neue" panose="02000503000000020004" pitchFamily="2" charset="0"/>
                        </a:rPr>
                        <a:t>↓</a:t>
                      </a:r>
                    </a:p>
                  </a:txBody>
                  <a:tcPr anchor="b">
                    <a:lnL w="12700" cmpd="sng">
                      <a:noFill/>
                    </a:lnL>
                    <a:lnR w="6350" cap="flat" cmpd="sng" algn="ctr">
                      <a:solidFill>
                        <a:srgbClr val="001B49"/>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2022</a:t>
                      </a:r>
                    </a:p>
                  </a:txBody>
                  <a:tcPr anchor="b">
                    <a:lnL w="6350" cap="flat" cmpd="sng" algn="ctr">
                      <a:solidFill>
                        <a:srgbClr val="001B49"/>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F0F5FF"/>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2023</a:t>
                      </a:r>
                    </a:p>
                  </a:txBody>
                  <a:tcPr anchor="b">
                    <a:lnL w="12700" cmpd="sng">
                      <a:noFill/>
                    </a:lnL>
                    <a:lnR w="12700" cmpd="sng">
                      <a:noFill/>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ECCFF"/>
                    </a:solidFill>
                  </a:tcPr>
                </a:tc>
                <a:tc>
                  <a:txBody>
                    <a:bodyPr/>
                    <a:lstStyle/>
                    <a:p>
                      <a:pPr algn="ctr"/>
                      <a:r>
                        <a:rPr lang="en-US" sz="2000" b="1" dirty="0">
                          <a:solidFill>
                            <a:srgbClr val="FFCA4D"/>
                          </a:solidFill>
                          <a:latin typeface="Helvetica Neue" panose="02000503000000020004" pitchFamily="2" charset="0"/>
                          <a:ea typeface="Helvetica Neue" panose="02000503000000020004" pitchFamily="2" charset="0"/>
                          <a:cs typeface="Helvetica Neue" panose="02000503000000020004" pitchFamily="2" charset="0"/>
                        </a:rPr>
                        <a:t>↑</a:t>
                      </a:r>
                      <a:r>
                        <a:rPr lang="en-US" sz="2000" b="1"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 </a:t>
                      </a:r>
                      <a:r>
                        <a:rPr lang="en-US" sz="2000" b="1" dirty="0">
                          <a:solidFill>
                            <a:srgbClr val="737675"/>
                          </a:solidFill>
                          <a:latin typeface="Helvetica Neue" panose="02000503000000020004" pitchFamily="2" charset="0"/>
                          <a:ea typeface="Helvetica Neue" panose="02000503000000020004" pitchFamily="2" charset="0"/>
                          <a:cs typeface="Helvetica Neue" panose="02000503000000020004" pitchFamily="2" charset="0"/>
                        </a:rPr>
                        <a:t>↓</a:t>
                      </a:r>
                    </a:p>
                  </a:txBody>
                  <a:tcPr anchor="b">
                    <a:lnL w="12700" cmpd="sng">
                      <a:noFill/>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3303096271"/>
                  </a:ext>
                </a:extLst>
              </a:tr>
              <a:tr h="370840">
                <a:tc rowSpan="4">
                  <a:txBody>
                    <a:bodyPr/>
                    <a:lstStyle/>
                    <a:p>
                      <a:pPr algn="ctr"/>
                      <a:r>
                        <a:rPr lang="en-US" sz="1100" b="0" i="0" dirty="0">
                          <a:solidFill>
                            <a:schemeClr val="bg1"/>
                          </a:solidFill>
                          <a:latin typeface="Helvetica Neue Light" panose="02000403000000020004" pitchFamily="2" charset="0"/>
                          <a:ea typeface="Helvetica Neue Light" panose="02000403000000020004" pitchFamily="2" charset="0"/>
                        </a:rPr>
                        <a:t>SCHOOL DIVISION ASSESSMENTS</a:t>
                      </a:r>
                    </a:p>
                  </a:txBody>
                  <a:tcPr vert="vert270" anchor="b">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001B49"/>
                    </a:solidFill>
                  </a:tcPr>
                </a:tc>
                <a:tc rowSpan="2">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STAR Reading</a:t>
                      </a:r>
                    </a:p>
                  </a:txBody>
                  <a:tcPr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Tested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2</a:t>
                      </a:r>
                    </a:p>
                  </a:txBody>
                  <a:tcPr anchor="ctr">
                    <a:lnL w="12700" cap="flat" cmpd="sng" algn="ctr">
                      <a:solidFill>
                        <a:schemeClr val="bg1"/>
                      </a:solidFill>
                      <a:prstDash val="solid"/>
                      <a:round/>
                      <a:headEnd type="none" w="med" len="med"/>
                      <a:tailEnd type="none" w="med" len="med"/>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FFF3F3"/>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FFCC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6350" cap="flat" cmpd="sng" algn="ctr">
                      <a:solidFill>
                        <a:srgbClr val="001B49"/>
                      </a:solidFill>
                      <a:prstDash val="solid"/>
                      <a:round/>
                      <a:headEnd type="none" w="med" len="med"/>
                      <a:tailEnd type="none" w="med" len="med"/>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5</a:t>
                      </a:r>
                    </a:p>
                  </a:txBody>
                  <a:tcPr anchor="ctr">
                    <a:lnL w="6350" cap="flat" cmpd="sng" algn="ctr">
                      <a:solidFill>
                        <a:srgbClr val="001B49"/>
                      </a:solidFill>
                      <a:prstDash val="solid"/>
                      <a:round/>
                      <a:headEnd type="none" w="med" len="med"/>
                      <a:tailEnd type="none" w="med" len="med"/>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F8FEF6"/>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3E28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6350" cap="flat" cmpd="sng" algn="ctr">
                      <a:solidFill>
                        <a:srgbClr val="001B49"/>
                      </a:solidFill>
                      <a:prstDash val="solid"/>
                      <a:round/>
                      <a:headEnd type="none" w="med" len="med"/>
                      <a:tailEnd type="none" w="med" len="med"/>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8</a:t>
                      </a:r>
                    </a:p>
                  </a:txBody>
                  <a:tcPr anchor="ctr">
                    <a:lnL w="6350" cap="flat" cmpd="sng" algn="ctr">
                      <a:solidFill>
                        <a:srgbClr val="001B49"/>
                      </a:solidFill>
                      <a:prstDash val="solid"/>
                      <a:round/>
                      <a:headEnd type="none" w="med" len="med"/>
                      <a:tailEnd type="none" w="med" len="med"/>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F0F5FF"/>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28575" cap="flat" cmpd="sng" algn="ctr">
                      <a:solidFill>
                        <a:schemeClr val="bg1"/>
                      </a:solidFill>
                      <a:prstDash val="solid"/>
                      <a:round/>
                      <a:headEnd type="none" w="med" len="med"/>
                      <a:tailEnd type="none" w="med" len="med"/>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3619965686"/>
                  </a:ext>
                </a:extLst>
              </a:tr>
              <a:tr h="370840">
                <a:tc vMerge="1">
                  <a:txBody>
                    <a:bodyPr/>
                    <a:lstStyle/>
                    <a:p>
                      <a:endParaRPr lang="en-US"/>
                    </a:p>
                  </a:txBody>
                  <a:tcPr/>
                </a:tc>
                <a:tc vMerge="1">
                  <a:txBody>
                    <a:bodyPr/>
                    <a:lstStyle/>
                    <a:p>
                      <a:pPr algn="ct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Proficient</a:t>
                      </a:r>
                      <a:endParaRPr 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100</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FFF3F3"/>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FFCC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6350" cap="flat" cmpd="sng" algn="ctr">
                      <a:solidFill>
                        <a:srgbClr val="001B49"/>
                      </a:solidFill>
                      <a:prstDash val="solid"/>
                      <a:round/>
                      <a:headEnd type="none" w="med" len="med"/>
                      <a:tailEnd type="none" w="med" len="med"/>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100</a:t>
                      </a:r>
                    </a:p>
                  </a:txBody>
                  <a:tcPr anchor="ctr">
                    <a:lnL w="6350" cap="flat" cmpd="sng" algn="ctr">
                      <a:solidFill>
                        <a:srgbClr val="001B49"/>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F8FEF6"/>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3E28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6350" cap="flat" cmpd="sng" algn="ctr">
                      <a:solidFill>
                        <a:srgbClr val="001B49"/>
                      </a:solidFill>
                      <a:prstDash val="solid"/>
                      <a:round/>
                      <a:headEnd type="none" w="med" len="med"/>
                      <a:tailEnd type="none" w="med" len="med"/>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100</a:t>
                      </a:r>
                    </a:p>
                  </a:txBody>
                  <a:tcPr anchor="ctr">
                    <a:lnL w="6350" cap="flat" cmpd="sng" algn="ctr">
                      <a:solidFill>
                        <a:srgbClr val="001B49"/>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F0F5FF"/>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E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28575" cap="flat" cmpd="sng" algn="ctr">
                      <a:solidFill>
                        <a:schemeClr val="bg1"/>
                      </a:solidFill>
                      <a:prstDash val="solid"/>
                      <a:round/>
                      <a:headEnd type="none" w="med" len="med"/>
                      <a:tailEnd type="none" w="med" len="med"/>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2953194429"/>
                  </a:ext>
                </a:extLst>
              </a:tr>
              <a:tr h="370840">
                <a:tc vMerge="1">
                  <a:txBody>
                    <a:bodyPr/>
                    <a:lstStyle/>
                    <a:p>
                      <a:endParaRPr lang="en-US"/>
                    </a:p>
                  </a:txBody>
                  <a:tcPr/>
                </a:tc>
                <a:tc rowSpan="2">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STAR</a:t>
                      </a:r>
                    </a:p>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Math</a:t>
                      </a:r>
                    </a:p>
                  </a:txBody>
                  <a:tcPr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001B49"/>
                    </a:solidFill>
                  </a:tcPr>
                </a:tc>
                <a:tc>
                  <a:txBody>
                    <a:bodyPr/>
                    <a:lstStyle/>
                    <a:p>
                      <a:pPr algn="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Tested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NA</a:t>
                      </a:r>
                    </a:p>
                  </a:txBody>
                  <a:tcPr anchor="ctr">
                    <a:lnL w="12700" cap="flat" cmpd="sng" algn="ctr">
                      <a:solidFill>
                        <a:schemeClr val="bg1"/>
                      </a:solidFill>
                      <a:prstDash val="solid"/>
                      <a:round/>
                      <a:headEnd type="none" w="med" len="med"/>
                      <a:tailEnd type="none" w="med" len="med"/>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FFF3F3"/>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FFCC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6350" cap="flat" cmpd="sng" algn="ctr">
                      <a:solidFill>
                        <a:srgbClr val="001B49"/>
                      </a:solidFill>
                      <a:prstDash val="solid"/>
                      <a:round/>
                      <a:headEnd type="none" w="med" len="med"/>
                      <a:tailEnd type="none" w="med" len="med"/>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NA</a:t>
                      </a:r>
                    </a:p>
                  </a:txBody>
                  <a:tcPr anchor="ctr">
                    <a:lnL w="6350" cap="flat" cmpd="sng" algn="ctr">
                      <a:solidFill>
                        <a:srgbClr val="001B49"/>
                      </a:solidFill>
                      <a:prstDash val="solid"/>
                      <a:round/>
                      <a:headEnd type="none" w="med" len="med"/>
                      <a:tailEnd type="none" w="med" len="med"/>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F8FEF6"/>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3E28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6350" cap="flat" cmpd="sng" algn="ctr">
                      <a:solidFill>
                        <a:srgbClr val="001B49"/>
                      </a:solidFill>
                      <a:prstDash val="solid"/>
                      <a:round/>
                      <a:headEnd type="none" w="med" len="med"/>
                      <a:tailEnd type="none" w="med" len="med"/>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NA</a:t>
                      </a:r>
                    </a:p>
                  </a:txBody>
                  <a:tcPr anchor="ctr">
                    <a:lnL w="6350" cap="flat" cmpd="sng" algn="ctr">
                      <a:solidFill>
                        <a:srgbClr val="001B49"/>
                      </a:solidFill>
                      <a:prstDash val="solid"/>
                      <a:round/>
                      <a:headEnd type="none" w="med" len="med"/>
                      <a:tailEnd type="none" w="med" len="med"/>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F0F5FF"/>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28575" cap="flat" cmpd="sng" algn="ctr">
                      <a:solidFill>
                        <a:schemeClr val="bg1"/>
                      </a:solidFill>
                      <a:prstDash val="solid"/>
                      <a:round/>
                      <a:headEnd type="none" w="med" len="med"/>
                      <a:tailEnd type="none" w="med" len="med"/>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1893853477"/>
                  </a:ext>
                </a:extLst>
              </a:tr>
              <a:tr h="370840">
                <a:tc vMerge="1">
                  <a:txBody>
                    <a:bodyPr/>
                    <a:lstStyle/>
                    <a:p>
                      <a:endParaRPr lang="en-US"/>
                    </a:p>
                  </a:txBody>
                  <a:tcPr/>
                </a:tc>
                <a:tc vMerge="1">
                  <a:txBody>
                    <a:bodyPr/>
                    <a:lstStyle/>
                    <a:p>
                      <a:pPr algn="ct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001B49"/>
                    </a:solidFill>
                  </a:tcPr>
                </a:tc>
                <a:tc>
                  <a:txBody>
                    <a:bodyPr/>
                    <a:lstStyle/>
                    <a:p>
                      <a:pPr algn="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Proficient</a:t>
                      </a:r>
                      <a:endParaRPr 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001B4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solidFill>
                      <a:srgbClr val="FFF3F3"/>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solidFill>
                      <a:srgbClr val="FFCC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6350" cap="flat" cmpd="sng" algn="ctr">
                      <a:solidFill>
                        <a:srgbClr val="001B49"/>
                      </a:solidFill>
                      <a:prstDash val="solid"/>
                      <a:round/>
                      <a:headEnd type="none" w="med" len="med"/>
                      <a:tailEnd type="none" w="med" len="med"/>
                    </a:lnR>
                    <a:lnT w="6350" cap="flat" cmpd="sng" algn="ctr">
                      <a:solidFill>
                        <a:srgbClr val="001B49"/>
                      </a:solidFill>
                      <a:prstDash val="solid"/>
                      <a:round/>
                      <a:headEnd type="none" w="med" len="med"/>
                      <a:tailEnd type="none" w="med" len="med"/>
                    </a:lnT>
                    <a:no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6350" cap="flat" cmpd="sng" algn="ctr">
                      <a:solidFill>
                        <a:srgbClr val="001B49"/>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solidFill>
                      <a:srgbClr val="F8FEF6"/>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solidFill>
                      <a:srgbClr val="A3E28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6350" cap="flat" cmpd="sng" algn="ctr">
                      <a:solidFill>
                        <a:srgbClr val="001B49"/>
                      </a:solidFill>
                      <a:prstDash val="solid"/>
                      <a:round/>
                      <a:headEnd type="none" w="med" len="med"/>
                      <a:tailEnd type="none" w="med" len="med"/>
                    </a:lnR>
                    <a:lnT w="6350" cap="flat" cmpd="sng" algn="ctr">
                      <a:solidFill>
                        <a:srgbClr val="001B49"/>
                      </a:solidFill>
                      <a:prstDash val="solid"/>
                      <a:round/>
                      <a:headEnd type="none" w="med" len="med"/>
                      <a:tailEnd type="none" w="med" len="med"/>
                    </a:lnT>
                    <a:no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6350" cap="flat" cmpd="sng" algn="ctr">
                      <a:solidFill>
                        <a:srgbClr val="001B49"/>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solidFill>
                      <a:srgbClr val="F0F5FF"/>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solidFill>
                      <a:srgbClr val="AE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28575" cap="flat" cmpd="sng" algn="ctr">
                      <a:solidFill>
                        <a:schemeClr val="bg1"/>
                      </a:solidFill>
                      <a:prstDash val="solid"/>
                      <a:round/>
                      <a:headEnd type="none" w="med" len="med"/>
                      <a:tailEnd type="none" w="med" len="med"/>
                    </a:lnR>
                    <a:lnT w="6350" cap="flat" cmpd="sng" algn="ctr">
                      <a:solidFill>
                        <a:srgbClr val="001B49"/>
                      </a:solidFill>
                      <a:prstDash val="solid"/>
                      <a:round/>
                      <a:headEnd type="none" w="med" len="med"/>
                      <a:tailEnd type="none" w="med" len="med"/>
                    </a:lnT>
                    <a:noFill/>
                  </a:tcPr>
                </a:tc>
                <a:extLst>
                  <a:ext uri="{0D108BD9-81ED-4DB2-BD59-A6C34878D82A}">
                    <a16:rowId xmlns:a16="http://schemas.microsoft.com/office/drawing/2014/main" val="1260860694"/>
                  </a:ext>
                </a:extLst>
              </a:tr>
            </a:tbl>
          </a:graphicData>
        </a:graphic>
      </p:graphicFrame>
      <p:sp>
        <p:nvSpPr>
          <p:cNvPr id="3" name="TextBox 2">
            <a:extLst>
              <a:ext uri="{FF2B5EF4-FFF2-40B4-BE49-F238E27FC236}">
                <a16:creationId xmlns:a16="http://schemas.microsoft.com/office/drawing/2014/main" id="{A653CA4F-2149-88C6-B474-2AA93415D473}"/>
              </a:ext>
            </a:extLst>
          </p:cNvPr>
          <p:cNvSpPr txBox="1"/>
          <p:nvPr/>
        </p:nvSpPr>
        <p:spPr>
          <a:xfrm>
            <a:off x="0" y="0"/>
            <a:ext cx="12192000" cy="553998"/>
          </a:xfrm>
          <a:prstGeom prst="rect">
            <a:avLst/>
          </a:prstGeom>
          <a:solidFill>
            <a:srgbClr val="D72221"/>
          </a:solidFill>
        </p:spPr>
        <p:txBody>
          <a:bodyPr wrap="square" rtlCol="0">
            <a:spAutoFit/>
          </a:bodyPr>
          <a:lstStyle/>
          <a:p>
            <a:r>
              <a:rPr lang="en-US" sz="3000" dirty="0">
                <a:solidFill>
                  <a:schemeClr val="bg1"/>
                </a:solidFill>
              </a:rPr>
              <a:t>Achievement Data | Secondary</a:t>
            </a:r>
          </a:p>
        </p:txBody>
      </p:sp>
      <p:graphicFrame>
        <p:nvGraphicFramePr>
          <p:cNvPr id="5" name="Table 3">
            <a:extLst>
              <a:ext uri="{FF2B5EF4-FFF2-40B4-BE49-F238E27FC236}">
                <a16:creationId xmlns:a16="http://schemas.microsoft.com/office/drawing/2014/main" id="{5268BB84-9D71-DD9C-F76A-229DED3749B1}"/>
              </a:ext>
            </a:extLst>
          </p:cNvPr>
          <p:cNvGraphicFramePr>
            <a:graphicFrameLocks noGrp="1"/>
          </p:cNvGraphicFramePr>
          <p:nvPr>
            <p:extLst>
              <p:ext uri="{D42A27DB-BD31-4B8C-83A1-F6EECF244321}">
                <p14:modId xmlns:p14="http://schemas.microsoft.com/office/powerpoint/2010/main" val="2659710480"/>
              </p:ext>
            </p:extLst>
          </p:nvPr>
        </p:nvGraphicFramePr>
        <p:xfrm>
          <a:off x="108625" y="746065"/>
          <a:ext cx="4116423" cy="5651500"/>
        </p:xfrm>
        <a:graphic>
          <a:graphicData uri="http://schemas.openxmlformats.org/drawingml/2006/table">
            <a:tbl>
              <a:tblPr firstRow="1" bandRow="1">
                <a:tableStyleId>{5C22544A-7EE6-4342-B048-85BDC9FD1C3A}</a:tableStyleId>
              </a:tblPr>
              <a:tblGrid>
                <a:gridCol w="518160">
                  <a:extLst>
                    <a:ext uri="{9D8B030D-6E8A-4147-A177-3AD203B41FA5}">
                      <a16:colId xmlns:a16="http://schemas.microsoft.com/office/drawing/2014/main" val="1843013958"/>
                    </a:ext>
                  </a:extLst>
                </a:gridCol>
                <a:gridCol w="868680">
                  <a:extLst>
                    <a:ext uri="{9D8B030D-6E8A-4147-A177-3AD203B41FA5}">
                      <a16:colId xmlns:a16="http://schemas.microsoft.com/office/drawing/2014/main" val="3412770020"/>
                    </a:ext>
                  </a:extLst>
                </a:gridCol>
                <a:gridCol w="1143000">
                  <a:extLst>
                    <a:ext uri="{9D8B030D-6E8A-4147-A177-3AD203B41FA5}">
                      <a16:colId xmlns:a16="http://schemas.microsoft.com/office/drawing/2014/main" val="1360480483"/>
                    </a:ext>
                  </a:extLst>
                </a:gridCol>
                <a:gridCol w="528861">
                  <a:extLst>
                    <a:ext uri="{9D8B030D-6E8A-4147-A177-3AD203B41FA5}">
                      <a16:colId xmlns:a16="http://schemas.microsoft.com/office/drawing/2014/main" val="1229871830"/>
                    </a:ext>
                  </a:extLst>
                </a:gridCol>
                <a:gridCol w="528861">
                  <a:extLst>
                    <a:ext uri="{9D8B030D-6E8A-4147-A177-3AD203B41FA5}">
                      <a16:colId xmlns:a16="http://schemas.microsoft.com/office/drawing/2014/main" val="2042284411"/>
                    </a:ext>
                  </a:extLst>
                </a:gridCol>
                <a:gridCol w="528861">
                  <a:extLst>
                    <a:ext uri="{9D8B030D-6E8A-4147-A177-3AD203B41FA5}">
                      <a16:colId xmlns:a16="http://schemas.microsoft.com/office/drawing/2014/main" val="950754371"/>
                    </a:ext>
                  </a:extLst>
                </a:gridCol>
              </a:tblGrid>
              <a:tr h="183833">
                <a:tc rowSpan="2" gridSpan="3">
                  <a:txBody>
                    <a:bodyPr/>
                    <a:lstStyle/>
                    <a:p>
                      <a:pPr algn="l"/>
                      <a:r>
                        <a:rPr lang="en-US" sz="1800" b="1"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ACADEMICS</a:t>
                      </a:r>
                    </a:p>
                  </a:txBody>
                  <a:tcPr>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D72221"/>
                    </a:solidFill>
                  </a:tcPr>
                </a:tc>
                <a:tc rowSpan="2" hMerge="1">
                  <a:txBody>
                    <a:bodyPr/>
                    <a:lstStyle/>
                    <a:p>
                      <a:pPr algn="ctr"/>
                      <a:endParaRPr lang="en-US" sz="1400" b="1"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noFill/>
                    </a:lnT>
                    <a:solidFill>
                      <a:srgbClr val="001B49"/>
                    </a:solidFill>
                  </a:tcPr>
                </a:tc>
                <a:tc rowSpan="2" hMerge="1">
                  <a:txBody>
                    <a:bodyPr/>
                    <a:lstStyle/>
                    <a:p>
                      <a:endParaRPr lang="en-US"/>
                    </a:p>
                  </a:txBody>
                  <a:tcPr/>
                </a:tc>
                <a:tc gridSpan="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GRADE 9</a:t>
                      </a:r>
                    </a:p>
                  </a:txBody>
                  <a:tcPr anchor="b">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73DF"/>
                    </a:solidFill>
                  </a:tcPr>
                </a:tc>
                <a:tc hMerge="1">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tc>
                <a:tc hMerge="1">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tc>
                <a:extLst>
                  <a:ext uri="{0D108BD9-81ED-4DB2-BD59-A6C34878D82A}">
                    <a16:rowId xmlns:a16="http://schemas.microsoft.com/office/drawing/2014/main" val="1434372276"/>
                  </a:ext>
                </a:extLst>
              </a:tr>
              <a:tr h="439420">
                <a:tc gridSpan="3" vMerge="1">
                  <a:txBody>
                    <a:bodyPr/>
                    <a:lstStyle/>
                    <a:p>
                      <a:endParaRPr lang="en-US"/>
                    </a:p>
                  </a:txBody>
                  <a:tcPr/>
                </a:tc>
                <a:tc hMerge="1" vMerge="1">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SUBJECT</a:t>
                      </a:r>
                    </a:p>
                  </a:txBody>
                  <a:tcPr anchor="ctr"/>
                </a:tc>
                <a:tc hMerge="1" vMerge="1">
                  <a:txBody>
                    <a:bodyPr/>
                    <a:lstStyle/>
                    <a:p>
                      <a:endParaRPr lang="en-US"/>
                    </a:p>
                  </a:txBody>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2022</a:t>
                      </a:r>
                    </a:p>
                  </a:txBody>
                  <a:tcPr anchor="b">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F0F5FF"/>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2023</a:t>
                      </a:r>
                    </a:p>
                  </a:txBody>
                  <a:tcPr anchor="b">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ECCFF"/>
                    </a:solidFill>
                  </a:tcPr>
                </a:tc>
                <a:tc>
                  <a:txBody>
                    <a:bodyPr/>
                    <a:lstStyle/>
                    <a:p>
                      <a:pPr algn="ctr"/>
                      <a:r>
                        <a:rPr lang="en-US" sz="2000" b="1" dirty="0">
                          <a:solidFill>
                            <a:srgbClr val="FFCA4D"/>
                          </a:solidFill>
                          <a:latin typeface="Helvetica Neue" panose="02000503000000020004" pitchFamily="2" charset="0"/>
                          <a:ea typeface="Helvetica Neue" panose="02000503000000020004" pitchFamily="2" charset="0"/>
                          <a:cs typeface="Helvetica Neue" panose="02000503000000020004" pitchFamily="2" charset="0"/>
                        </a:rPr>
                        <a:t>↑</a:t>
                      </a:r>
                      <a:r>
                        <a:rPr lang="en-US" sz="2000" b="1"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 </a:t>
                      </a:r>
                      <a:r>
                        <a:rPr lang="en-US" sz="2000" b="1" dirty="0">
                          <a:solidFill>
                            <a:srgbClr val="737675"/>
                          </a:solidFill>
                          <a:latin typeface="Helvetica Neue" panose="02000503000000020004" pitchFamily="2" charset="0"/>
                          <a:ea typeface="Helvetica Neue" panose="02000503000000020004" pitchFamily="2" charset="0"/>
                          <a:cs typeface="Helvetica Neue" panose="02000503000000020004" pitchFamily="2" charset="0"/>
                        </a:rPr>
                        <a:t>↓</a:t>
                      </a:r>
                    </a:p>
                  </a:txBody>
                  <a:tcPr anchor="b">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3303096271"/>
                  </a:ext>
                </a:extLst>
              </a:tr>
              <a:tr h="370840">
                <a:tc rowSpan="1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PROVINCIAL ACHIEVEMENT TESTS</a:t>
                      </a:r>
                    </a:p>
                  </a:txBody>
                  <a:tcPr vert="vert270" anchor="b">
                    <a:lnL w="12700" cmpd="sng">
                      <a:noFill/>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57150" cap="flat" cmpd="sng" algn="ctr">
                      <a:noFill/>
                      <a:prstDash val="solid"/>
                      <a:round/>
                      <a:headEnd type="none" w="med" len="med"/>
                      <a:tailEnd type="none" w="med" len="med"/>
                    </a:lnB>
                    <a:solidFill>
                      <a:srgbClr val="001B49"/>
                    </a:solidFill>
                  </a:tcPr>
                </a:tc>
                <a:tc rowSpan="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English Language Arts</a:t>
                      </a:r>
                    </a:p>
                  </a:txBody>
                  <a:tcPr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r"/>
                      <a:r>
                        <a:rPr lang="en-US" sz="105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Participation Rates/# Tested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44%</a:t>
                      </a:r>
                    </a:p>
                  </a:txBody>
                  <a:tcPr anchor="ctr">
                    <a:lnL w="12700" cap="flat" cmpd="sng" algn="ctr">
                      <a:solidFill>
                        <a:schemeClr val="bg1"/>
                      </a:solidFill>
                      <a:prstDash val="solid"/>
                      <a:round/>
                      <a:headEnd type="none" w="med" len="med"/>
                      <a:tailEnd type="none" w="med" len="med"/>
                    </a:lnL>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F0F5FF"/>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noFill/>
                      <a:prstDash val="solid"/>
                      <a:round/>
                      <a:headEnd type="none" w="med" len="med"/>
                      <a:tailEnd type="none" w="med" len="med"/>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3894449880"/>
                  </a:ext>
                </a:extLst>
              </a:tr>
              <a:tr h="370840">
                <a:tc vMerge="1">
                  <a:txBody>
                    <a:bodyPr/>
                    <a:lstStyle/>
                    <a:p>
                      <a:endParaRPr lang="en-US"/>
                    </a:p>
                  </a:txBody>
                  <a:tcPr/>
                </a:tc>
                <a:tc vMerge="1">
                  <a:txBody>
                    <a:bodyPr/>
                    <a:lstStyle/>
                    <a:p>
                      <a:endParaRPr lang="en-US"/>
                    </a:p>
                  </a:txBody>
                  <a:tcPr/>
                </a:tc>
                <a:tc>
                  <a:txBody>
                    <a:bodyPr/>
                    <a:lstStyle/>
                    <a:p>
                      <a:pPr algn="r"/>
                      <a:r>
                        <a:rPr lang="en-US" sz="105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Acceptable Standard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75%</a:t>
                      </a:r>
                    </a:p>
                  </a:txBody>
                  <a:tcPr anchor="ctr">
                    <a:lnL w="12700" cap="flat" cmpd="sng" algn="ctr">
                      <a:solidFill>
                        <a:schemeClr val="bg1"/>
                      </a:solidFill>
                      <a:prstDash val="solid"/>
                      <a:round/>
                      <a:headEnd type="none" w="med" len="med"/>
                      <a:tailEnd type="none" w="med" len="med"/>
                    </a:lnL>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F0F5FF"/>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noFill/>
                      <a:prstDash val="solid"/>
                      <a:round/>
                      <a:headEnd type="none" w="med" len="med"/>
                      <a:tailEnd type="none" w="med" len="med"/>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4078804026"/>
                  </a:ext>
                </a:extLst>
              </a:tr>
              <a:tr h="0">
                <a:tc vMerge="1">
                  <a:txBody>
                    <a:bodyPr/>
                    <a:lstStyle/>
                    <a:p>
                      <a:endParaRPr lang="en-US"/>
                    </a:p>
                  </a:txBody>
                  <a:tcPr/>
                </a:tc>
                <a:tc vMerge="1">
                  <a:txBody>
                    <a:bodyPr/>
                    <a:lstStyle/>
                    <a:p>
                      <a:pPr algn="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ap="flat" cmpd="sng" algn="ctr">
                      <a:solidFill>
                        <a:schemeClr val="bg1"/>
                      </a:solidFill>
                      <a:prstDash val="solid"/>
                      <a:round/>
                      <a:headEnd type="none" w="med" len="med"/>
                      <a:tailEnd type="none" w="med" len="med"/>
                    </a:lnL>
                    <a:solidFill>
                      <a:srgbClr val="001B49"/>
                    </a:solidFill>
                  </a:tcPr>
                </a:tc>
                <a:tc>
                  <a:txBody>
                    <a:bodyPr/>
                    <a:lstStyle/>
                    <a:p>
                      <a:pPr algn="r"/>
                      <a:r>
                        <a:rPr lang="en-US" sz="105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Standard of Excellence</a:t>
                      </a:r>
                      <a:endParaRPr lang="en-US" sz="14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25%</a:t>
                      </a:r>
                    </a:p>
                  </a:txBody>
                  <a:tcPr anchor="ctr">
                    <a:lnL w="12700" cap="flat" cmpd="sng" algn="ctr">
                      <a:solidFill>
                        <a:schemeClr val="bg1"/>
                      </a:solidFill>
                      <a:prstDash val="solid"/>
                      <a:round/>
                      <a:headEnd type="none" w="med" len="med"/>
                      <a:tailEnd type="none" w="med" len="med"/>
                    </a:lnL>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F0F5FF"/>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E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noFill/>
                      <a:prstDash val="solid"/>
                      <a:round/>
                      <a:headEnd type="none" w="med" len="med"/>
                      <a:tailEnd type="none" w="med" len="med"/>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3677011289"/>
                  </a:ext>
                </a:extLst>
              </a:tr>
              <a:tr h="370840">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dirty="0">
                          <a:latin typeface="Helvetica Neue" panose="02000503000000020004" pitchFamily="2" charset="0"/>
                          <a:ea typeface="Helvetica Neue" panose="02000503000000020004" pitchFamily="2" charset="0"/>
                          <a:cs typeface="Helvetica Neue" panose="02000503000000020004" pitchFamily="2" charset="0"/>
                        </a:rPr>
                        <a:t>DIVISION ONE PROVINCIAL ASSESSMENTS</a:t>
                      </a:r>
                    </a:p>
                    <a:p>
                      <a:pPr algn="ctr"/>
                      <a:endParaRPr lang="en-US" sz="1100" b="0" dirty="0">
                        <a:latin typeface="Helvetica Neue" panose="02000503000000020004" pitchFamily="2" charset="0"/>
                        <a:ea typeface="Helvetica Neue" panose="02000503000000020004" pitchFamily="2" charset="0"/>
                        <a:cs typeface="Helvetica Neue" panose="02000503000000020004" pitchFamily="2" charset="0"/>
                      </a:endParaRPr>
                    </a:p>
                  </a:txBody>
                  <a:tcPr vert="vert27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001B49"/>
                    </a:solidFill>
                  </a:tcPr>
                </a:tc>
                <a:tc rowSpan="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Math</a:t>
                      </a:r>
                    </a:p>
                  </a:txBody>
                  <a:tcPr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r"/>
                      <a:r>
                        <a:rPr lang="en-US" sz="105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Participation Rates/# Tested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44</a:t>
                      </a:r>
                    </a:p>
                  </a:txBody>
                  <a:tcPr anchor="ctr">
                    <a:lnL w="12700" cap="flat" cmpd="sng" algn="ctr">
                      <a:solidFill>
                        <a:schemeClr val="bg1"/>
                      </a:solidFill>
                      <a:prstDash val="solid"/>
                      <a:round/>
                      <a:headEnd type="none" w="med" len="med"/>
                      <a:tailEnd type="none" w="med" len="med"/>
                    </a:lnL>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F0F5FF"/>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noFill/>
                      <a:prstDash val="solid"/>
                      <a:round/>
                      <a:headEnd type="none" w="med" len="med"/>
                      <a:tailEnd type="none" w="med" len="med"/>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2004556316"/>
                  </a:ext>
                </a:extLst>
              </a:tr>
              <a:tr h="370840">
                <a:tc vMerge="1">
                  <a:txBody>
                    <a:bodyPr/>
                    <a:lstStyle/>
                    <a:p>
                      <a:endParaRPr lang="en-US"/>
                    </a:p>
                  </a:txBody>
                  <a:tcPr/>
                </a:tc>
                <a:tc vMerge="1">
                  <a:txBody>
                    <a:bodyPr/>
                    <a:lstStyle/>
                    <a:p>
                      <a:endParaRPr lang="en-US"/>
                    </a:p>
                  </a:txBody>
                  <a:tcPr/>
                </a:tc>
                <a:tc>
                  <a:txBody>
                    <a:bodyPr/>
                    <a:lstStyle/>
                    <a:p>
                      <a:pPr algn="r"/>
                      <a:r>
                        <a:rPr lang="en-US" sz="105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Acceptable Standard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25%</a:t>
                      </a:r>
                    </a:p>
                  </a:txBody>
                  <a:tcPr anchor="ctr">
                    <a:lnL w="12700" cap="flat" cmpd="sng" algn="ctr">
                      <a:solidFill>
                        <a:schemeClr val="bg1"/>
                      </a:solidFill>
                      <a:prstDash val="solid"/>
                      <a:round/>
                      <a:headEnd type="none" w="med" len="med"/>
                      <a:tailEnd type="none" w="med" len="med"/>
                    </a:lnL>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F0F5FF"/>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noFill/>
                      <a:prstDash val="solid"/>
                      <a:round/>
                      <a:headEnd type="none" w="med" len="med"/>
                      <a:tailEnd type="none" w="med" len="med"/>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2750145860"/>
                  </a:ext>
                </a:extLst>
              </a:tr>
              <a:tr h="370840">
                <a:tc vMerge="1">
                  <a:txBody>
                    <a:bodyPr/>
                    <a:lstStyle/>
                    <a:p>
                      <a:endParaRPr lang="en-US"/>
                    </a:p>
                  </a:txBody>
                  <a:tcPr/>
                </a:tc>
                <a:tc vMerge="1">
                  <a:txBody>
                    <a:bodyPr/>
                    <a:lstStyle/>
                    <a:p>
                      <a:pPr algn="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solidFill>
                      <a:srgbClr val="001B49"/>
                    </a:solidFill>
                  </a:tcPr>
                </a:tc>
                <a:tc>
                  <a:txBody>
                    <a:bodyPr/>
                    <a:lstStyle/>
                    <a:p>
                      <a:pPr algn="r"/>
                      <a:r>
                        <a:rPr lang="en-US" sz="105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Standard of Excellence</a:t>
                      </a:r>
                      <a:endParaRPr lang="en-US" sz="14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ap="flat" cmpd="sng" algn="ctr">
                      <a:solidFill>
                        <a:schemeClr val="bg1"/>
                      </a:solidFill>
                      <a:prstDash val="solid"/>
                      <a:round/>
                      <a:headEnd type="none" w="med" len="med"/>
                      <a:tailEnd type="none" w="med" len="med"/>
                    </a:lnL>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F0F5FF"/>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E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noFill/>
                      <a:prstDash val="solid"/>
                      <a:round/>
                      <a:headEnd type="none" w="med" len="med"/>
                      <a:tailEnd type="none" w="med" len="med"/>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4231439071"/>
                  </a:ext>
                </a:extLst>
              </a:tr>
              <a:tr h="370840">
                <a:tc vMerge="1">
                  <a:txBody>
                    <a:bodyPr/>
                    <a:lstStyle/>
                    <a:p>
                      <a:endParaRPr lang="en-US"/>
                    </a:p>
                  </a:txBody>
                  <a:tcPr/>
                </a:tc>
                <a:tc rowSpan="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Social Studies</a:t>
                      </a:r>
                    </a:p>
                  </a:txBody>
                  <a:tcPr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r"/>
                      <a:r>
                        <a:rPr lang="en-US" sz="105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Participation Rates/# Tested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40%</a:t>
                      </a:r>
                    </a:p>
                  </a:txBody>
                  <a:tcPr anchor="ctr">
                    <a:lnL w="12700" cap="flat" cmpd="sng" algn="ctr">
                      <a:solidFill>
                        <a:schemeClr val="bg1"/>
                      </a:solidFill>
                      <a:prstDash val="solid"/>
                      <a:round/>
                      <a:headEnd type="none" w="med" len="med"/>
                      <a:tailEnd type="none" w="med" len="med"/>
                    </a:lnL>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F0F5FF"/>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noFill/>
                      <a:prstDash val="solid"/>
                      <a:round/>
                      <a:headEnd type="none" w="med" len="med"/>
                      <a:tailEnd type="none" w="med" len="med"/>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176622696"/>
                  </a:ext>
                </a:extLst>
              </a:tr>
              <a:tr h="370840">
                <a:tc vMerge="1">
                  <a:txBody>
                    <a:bodyPr/>
                    <a:lstStyle/>
                    <a:p>
                      <a:endParaRPr lang="en-US"/>
                    </a:p>
                  </a:txBody>
                  <a:tcPr/>
                </a:tc>
                <a:tc vMerge="1">
                  <a:txBody>
                    <a:bodyPr/>
                    <a:lstStyle/>
                    <a:p>
                      <a:endParaRPr lang="en-US"/>
                    </a:p>
                  </a:txBody>
                  <a:tcPr/>
                </a:tc>
                <a:tc>
                  <a:txBody>
                    <a:bodyPr/>
                    <a:lstStyle/>
                    <a:p>
                      <a:pPr algn="r"/>
                      <a:r>
                        <a:rPr lang="en-US" sz="105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Acceptable Standard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50%</a:t>
                      </a:r>
                    </a:p>
                  </a:txBody>
                  <a:tcPr anchor="ctr">
                    <a:lnL w="12700" cap="flat" cmpd="sng" algn="ctr">
                      <a:solidFill>
                        <a:schemeClr val="bg1"/>
                      </a:solidFill>
                      <a:prstDash val="solid"/>
                      <a:round/>
                      <a:headEnd type="none" w="med" len="med"/>
                      <a:tailEnd type="none" w="med" len="med"/>
                    </a:lnL>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F0F5FF"/>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noFill/>
                      <a:prstDash val="solid"/>
                      <a:round/>
                      <a:headEnd type="none" w="med" len="med"/>
                      <a:tailEnd type="none" w="med" len="med"/>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2690086402"/>
                  </a:ext>
                </a:extLst>
              </a:tr>
              <a:tr h="370840">
                <a:tc vMerge="1">
                  <a:txBody>
                    <a:bodyPr/>
                    <a:lstStyle/>
                    <a:p>
                      <a:endParaRPr lang="en-US"/>
                    </a:p>
                  </a:txBody>
                  <a:tcPr/>
                </a:tc>
                <a:tc vMerge="1">
                  <a:txBody>
                    <a:bodyPr/>
                    <a:lstStyle/>
                    <a:p>
                      <a:pPr algn="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T w="28575" cap="flat" cmpd="sng" algn="ctr">
                      <a:solidFill>
                        <a:schemeClr val="bg1"/>
                      </a:solidFill>
                      <a:prstDash val="solid"/>
                      <a:round/>
                      <a:headEnd type="none" w="med" len="med"/>
                      <a:tailEnd type="none" w="med" len="med"/>
                    </a:lnT>
                    <a:solidFill>
                      <a:srgbClr val="001B49"/>
                    </a:solidFill>
                  </a:tcPr>
                </a:tc>
                <a:tc>
                  <a:txBody>
                    <a:bodyPr/>
                    <a:lstStyle/>
                    <a:p>
                      <a:pPr algn="r"/>
                      <a:r>
                        <a:rPr lang="en-US" sz="105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Standard of Excellence</a:t>
                      </a:r>
                      <a:endParaRPr lang="en-US" sz="1400"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ap="flat" cmpd="sng" algn="ctr">
                      <a:solidFill>
                        <a:schemeClr val="bg1"/>
                      </a:solidFill>
                      <a:prstDash val="solid"/>
                      <a:round/>
                      <a:headEnd type="none" w="med" len="med"/>
                      <a:tailEnd type="none" w="med" len="med"/>
                    </a:lnL>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F0F5FF"/>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E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noFill/>
                      <a:prstDash val="solid"/>
                      <a:round/>
                      <a:headEnd type="none" w="med" len="med"/>
                      <a:tailEnd type="none" w="med" len="med"/>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868510936"/>
                  </a:ext>
                </a:extLst>
              </a:tr>
              <a:tr h="370840">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b="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vert="vert270" anchor="b">
                    <a:lnL w="12700" cmpd="sng">
                      <a:noFill/>
                    </a:lnL>
                    <a:lnR w="28575"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rgbClr val="001B49"/>
                    </a:solidFill>
                  </a:tcPr>
                </a:tc>
                <a:tc rowSpan="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Science</a:t>
                      </a:r>
                    </a:p>
                  </a:txBody>
                  <a:tcPr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57150" cap="flat" cmpd="sng" algn="ctr">
                      <a:noFill/>
                      <a:prstDash val="solid"/>
                      <a:round/>
                      <a:headEnd type="none" w="med" len="med"/>
                      <a:tailEnd type="none" w="med" len="med"/>
                    </a:lnB>
                    <a:solidFill>
                      <a:srgbClr val="001B49"/>
                    </a:solidFill>
                  </a:tcPr>
                </a:tc>
                <a:tc>
                  <a:txBody>
                    <a:bodyPr/>
                    <a:lstStyle/>
                    <a:p>
                      <a:pPr algn="r"/>
                      <a:r>
                        <a:rPr lang="en-US" sz="105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Participation Rates/# Tested</a:t>
                      </a:r>
                    </a:p>
                  </a:txBody>
                  <a:tcPr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40%</a:t>
                      </a:r>
                    </a:p>
                  </a:txBody>
                  <a:tcPr anchor="ctr">
                    <a:lnL w="12700" cap="flat" cmpd="sng" algn="ctr">
                      <a:solidFill>
                        <a:schemeClr val="bg1"/>
                      </a:solidFill>
                      <a:prstDash val="solid"/>
                      <a:round/>
                      <a:headEnd type="none" w="med" len="med"/>
                      <a:tailEnd type="none" w="med" len="med"/>
                    </a:lnL>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F0F5FF"/>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noFill/>
                      <a:prstDash val="solid"/>
                      <a:round/>
                      <a:headEnd type="none" w="med" len="med"/>
                      <a:tailEnd type="none" w="med" len="med"/>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1556569112"/>
                  </a:ext>
                </a:extLst>
              </a:tr>
              <a:tr h="370840">
                <a:tc vMerge="1">
                  <a:txBody>
                    <a:bodyPr/>
                    <a:lstStyle/>
                    <a:p>
                      <a:endParaRPr lang="en-US"/>
                    </a:p>
                  </a:txBody>
                  <a:tcPr/>
                </a:tc>
                <a:tc vMerge="1">
                  <a:txBody>
                    <a:bodyPr/>
                    <a:lstStyle/>
                    <a:p>
                      <a:endParaRPr lang="en-US"/>
                    </a:p>
                  </a:txBody>
                  <a:tcPr/>
                </a:tc>
                <a:tc>
                  <a:txBody>
                    <a:bodyPr/>
                    <a:lstStyle/>
                    <a:p>
                      <a:pPr algn="r"/>
                      <a:r>
                        <a:rPr lang="en-US" sz="105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Acceptable Standard</a:t>
                      </a:r>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75%</a:t>
                      </a:r>
                    </a:p>
                  </a:txBody>
                  <a:tcPr anchor="ctr">
                    <a:lnL w="12700" cap="flat" cmpd="sng" algn="ctr">
                      <a:solidFill>
                        <a:schemeClr val="bg1"/>
                      </a:solidFill>
                      <a:prstDash val="solid"/>
                      <a:round/>
                      <a:headEnd type="none" w="med" len="med"/>
                      <a:tailEnd type="none" w="med" len="med"/>
                    </a:lnL>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F0F5FF"/>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noFill/>
                      <a:prstDash val="solid"/>
                      <a:round/>
                      <a:headEnd type="none" w="med" len="med"/>
                      <a:tailEnd type="none" w="med" len="med"/>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2701208792"/>
                  </a:ext>
                </a:extLst>
              </a:tr>
              <a:tr h="370840">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b="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vert="vert270" anchor="b">
                    <a:lnL w="12700" cmpd="sng">
                      <a:noFill/>
                    </a:lnL>
                    <a:lnR w="28575"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rgbClr val="001B49"/>
                    </a:solidFill>
                  </a:tcPr>
                </a:tc>
                <a:tc vMerge="1">
                  <a:txBody>
                    <a:bodyPr/>
                    <a:lstStyle/>
                    <a:p>
                      <a:pPr algn="ct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28575"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rgbClr val="001B49"/>
                    </a:solidFill>
                  </a:tcPr>
                </a:tc>
                <a:tc>
                  <a:txBody>
                    <a:bodyPr/>
                    <a:lstStyle/>
                    <a:p>
                      <a:pPr algn="r"/>
                      <a:r>
                        <a:rPr lang="en-US" sz="105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Standard of Excellence</a:t>
                      </a:r>
                      <a:endParaRPr lang="en-US" sz="1400"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57150" cap="flat" cmpd="sng" algn="ctr">
                      <a:noFill/>
                      <a:prstDash val="solid"/>
                      <a:round/>
                      <a:headEnd type="none" w="med" len="med"/>
                      <a:tailEnd type="none" w="med" len="med"/>
                    </a:lnB>
                    <a:solidFill>
                      <a:srgbClr val="001B4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ap="flat" cmpd="sng" algn="ctr">
                      <a:solidFill>
                        <a:schemeClr val="bg1"/>
                      </a:solidFill>
                      <a:prstDash val="solid"/>
                      <a:round/>
                      <a:headEnd type="none" w="med" len="med"/>
                      <a:tailEnd type="none" w="med" len="med"/>
                    </a:lnL>
                    <a:lnT w="6350" cap="flat" cmpd="sng" algn="ctr">
                      <a:solidFill>
                        <a:srgbClr val="001B49"/>
                      </a:solidFill>
                      <a:prstDash val="solid"/>
                      <a:round/>
                      <a:headEnd type="none" w="med" len="med"/>
                      <a:tailEnd type="none" w="med" len="med"/>
                    </a:lnT>
                    <a:lnB w="57150" cap="flat" cmpd="sng" algn="ctr">
                      <a:noFill/>
                      <a:prstDash val="solid"/>
                      <a:round/>
                      <a:headEnd type="none" w="med" len="med"/>
                      <a:tailEnd type="none" w="med" len="med"/>
                    </a:lnB>
                    <a:solidFill>
                      <a:srgbClr val="F0F5FF"/>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T w="6350" cap="flat" cmpd="sng" algn="ctr">
                      <a:solidFill>
                        <a:srgbClr val="001B49"/>
                      </a:solidFill>
                      <a:prstDash val="solid"/>
                      <a:round/>
                      <a:headEnd type="none" w="med" len="med"/>
                      <a:tailEnd type="none" w="med" len="med"/>
                    </a:lnT>
                    <a:lnB w="57150" cap="flat" cmpd="sng" algn="ctr">
                      <a:noFill/>
                      <a:prstDash val="solid"/>
                      <a:round/>
                      <a:headEnd type="none" w="med" len="med"/>
                      <a:tailEnd type="none" w="med" len="med"/>
                    </a:lnB>
                    <a:solidFill>
                      <a:srgbClr val="AE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noFill/>
                      <a:prstDash val="solid"/>
                      <a:round/>
                      <a:headEnd type="none" w="med" len="med"/>
                      <a:tailEnd type="none" w="med" len="med"/>
                    </a:lnR>
                    <a:lnT w="6350" cap="flat" cmpd="sng" algn="ctr">
                      <a:solidFill>
                        <a:srgbClr val="001B49"/>
                      </a:solidFill>
                      <a:prstDash val="solid"/>
                      <a:round/>
                      <a:headEnd type="none" w="med" len="med"/>
                      <a:tailEnd type="none" w="med" len="med"/>
                    </a:lnT>
                    <a:lnB w="57150" cap="flat" cmpd="sng" algn="ctr">
                      <a:noFill/>
                      <a:prstDash val="solid"/>
                      <a:round/>
                      <a:headEnd type="none" w="med" len="med"/>
                      <a:tailEnd type="none" w="med" len="med"/>
                    </a:lnB>
                    <a:noFill/>
                  </a:tcPr>
                </a:tc>
                <a:extLst>
                  <a:ext uri="{0D108BD9-81ED-4DB2-BD59-A6C34878D82A}">
                    <a16:rowId xmlns:a16="http://schemas.microsoft.com/office/drawing/2014/main" val="3675989887"/>
                  </a:ext>
                </a:extLst>
              </a:tr>
            </a:tbl>
          </a:graphicData>
        </a:graphic>
      </p:graphicFrame>
      <p:sp>
        <p:nvSpPr>
          <p:cNvPr id="4" name="TextBox 3">
            <a:extLst>
              <a:ext uri="{FF2B5EF4-FFF2-40B4-BE49-F238E27FC236}">
                <a16:creationId xmlns:a16="http://schemas.microsoft.com/office/drawing/2014/main" id="{24B1635D-96B3-4B4C-8D32-518A5960BC97}"/>
              </a:ext>
            </a:extLst>
          </p:cNvPr>
          <p:cNvSpPr txBox="1"/>
          <p:nvPr/>
        </p:nvSpPr>
        <p:spPr>
          <a:xfrm>
            <a:off x="4589272" y="3336484"/>
            <a:ext cx="6755363" cy="1200329"/>
          </a:xfrm>
          <a:prstGeom prst="rect">
            <a:avLst/>
          </a:prstGeom>
          <a:noFill/>
        </p:spPr>
        <p:txBody>
          <a:bodyPr wrap="square" rtlCol="0">
            <a:spAutoFit/>
          </a:bodyPr>
          <a:lstStyle/>
          <a:p>
            <a:r>
              <a:rPr lang="en-US" b="1" dirty="0"/>
              <a:t>Note: Only 4/9 students wrote PATS due to mental health concerns or not being physically able to come into an LRSD school setting (live a great distance away) so it will be difficult to glean any trend data from the low number of participants.</a:t>
            </a:r>
          </a:p>
        </p:txBody>
      </p:sp>
    </p:spTree>
    <p:extLst>
      <p:ext uri="{BB962C8B-B14F-4D97-AF65-F5344CB8AC3E}">
        <p14:creationId xmlns:p14="http://schemas.microsoft.com/office/powerpoint/2010/main" val="3894532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721F089-1105-B2DA-143A-BDEC7B1297A5}"/>
              </a:ext>
            </a:extLst>
          </p:cNvPr>
          <p:cNvGraphicFramePr>
            <a:graphicFrameLocks noGrp="1"/>
          </p:cNvGraphicFramePr>
          <p:nvPr>
            <p:extLst>
              <p:ext uri="{D42A27DB-BD31-4B8C-83A1-F6EECF244321}">
                <p14:modId xmlns:p14="http://schemas.microsoft.com/office/powerpoint/2010/main" val="3060489491"/>
              </p:ext>
            </p:extLst>
          </p:nvPr>
        </p:nvGraphicFramePr>
        <p:xfrm>
          <a:off x="560040" y="716280"/>
          <a:ext cx="11071920" cy="5425440"/>
        </p:xfrm>
        <a:graphic>
          <a:graphicData uri="http://schemas.openxmlformats.org/drawingml/2006/table">
            <a:tbl>
              <a:tblPr firstRow="1" bandRow="1">
                <a:tableStyleId>{5C22544A-7EE6-4342-B048-85BDC9FD1C3A}</a:tableStyleId>
              </a:tblPr>
              <a:tblGrid>
                <a:gridCol w="518278">
                  <a:extLst>
                    <a:ext uri="{9D8B030D-6E8A-4147-A177-3AD203B41FA5}">
                      <a16:colId xmlns:a16="http://schemas.microsoft.com/office/drawing/2014/main" val="1843013958"/>
                    </a:ext>
                  </a:extLst>
                </a:gridCol>
                <a:gridCol w="735493">
                  <a:extLst>
                    <a:ext uri="{9D8B030D-6E8A-4147-A177-3AD203B41FA5}">
                      <a16:colId xmlns:a16="http://schemas.microsoft.com/office/drawing/2014/main" val="3412770020"/>
                    </a:ext>
                  </a:extLst>
                </a:gridCol>
                <a:gridCol w="1143000">
                  <a:extLst>
                    <a:ext uri="{9D8B030D-6E8A-4147-A177-3AD203B41FA5}">
                      <a16:colId xmlns:a16="http://schemas.microsoft.com/office/drawing/2014/main" val="1360480483"/>
                    </a:ext>
                  </a:extLst>
                </a:gridCol>
                <a:gridCol w="546904">
                  <a:extLst>
                    <a:ext uri="{9D8B030D-6E8A-4147-A177-3AD203B41FA5}">
                      <a16:colId xmlns:a16="http://schemas.microsoft.com/office/drawing/2014/main" val="439515834"/>
                    </a:ext>
                  </a:extLst>
                </a:gridCol>
                <a:gridCol w="546904">
                  <a:extLst>
                    <a:ext uri="{9D8B030D-6E8A-4147-A177-3AD203B41FA5}">
                      <a16:colId xmlns:a16="http://schemas.microsoft.com/office/drawing/2014/main" val="3657844999"/>
                    </a:ext>
                  </a:extLst>
                </a:gridCol>
                <a:gridCol w="546904">
                  <a:extLst>
                    <a:ext uri="{9D8B030D-6E8A-4147-A177-3AD203B41FA5}">
                      <a16:colId xmlns:a16="http://schemas.microsoft.com/office/drawing/2014/main" val="2510016424"/>
                    </a:ext>
                  </a:extLst>
                </a:gridCol>
                <a:gridCol w="735493">
                  <a:extLst>
                    <a:ext uri="{9D8B030D-6E8A-4147-A177-3AD203B41FA5}">
                      <a16:colId xmlns:a16="http://schemas.microsoft.com/office/drawing/2014/main" val="2945974402"/>
                    </a:ext>
                  </a:extLst>
                </a:gridCol>
                <a:gridCol w="1143000">
                  <a:extLst>
                    <a:ext uri="{9D8B030D-6E8A-4147-A177-3AD203B41FA5}">
                      <a16:colId xmlns:a16="http://schemas.microsoft.com/office/drawing/2014/main" val="2523875032"/>
                    </a:ext>
                  </a:extLst>
                </a:gridCol>
                <a:gridCol w="546904">
                  <a:extLst>
                    <a:ext uri="{9D8B030D-6E8A-4147-A177-3AD203B41FA5}">
                      <a16:colId xmlns:a16="http://schemas.microsoft.com/office/drawing/2014/main" val="1229871830"/>
                    </a:ext>
                  </a:extLst>
                </a:gridCol>
                <a:gridCol w="546904">
                  <a:extLst>
                    <a:ext uri="{9D8B030D-6E8A-4147-A177-3AD203B41FA5}">
                      <a16:colId xmlns:a16="http://schemas.microsoft.com/office/drawing/2014/main" val="2042284411"/>
                    </a:ext>
                  </a:extLst>
                </a:gridCol>
                <a:gridCol w="546904">
                  <a:extLst>
                    <a:ext uri="{9D8B030D-6E8A-4147-A177-3AD203B41FA5}">
                      <a16:colId xmlns:a16="http://schemas.microsoft.com/office/drawing/2014/main" val="950754371"/>
                    </a:ext>
                  </a:extLst>
                </a:gridCol>
                <a:gridCol w="731520">
                  <a:extLst>
                    <a:ext uri="{9D8B030D-6E8A-4147-A177-3AD203B41FA5}">
                      <a16:colId xmlns:a16="http://schemas.microsoft.com/office/drawing/2014/main" val="786721725"/>
                    </a:ext>
                  </a:extLst>
                </a:gridCol>
                <a:gridCol w="1143000">
                  <a:extLst>
                    <a:ext uri="{9D8B030D-6E8A-4147-A177-3AD203B41FA5}">
                      <a16:colId xmlns:a16="http://schemas.microsoft.com/office/drawing/2014/main" val="4158197417"/>
                    </a:ext>
                  </a:extLst>
                </a:gridCol>
                <a:gridCol w="546904">
                  <a:extLst>
                    <a:ext uri="{9D8B030D-6E8A-4147-A177-3AD203B41FA5}">
                      <a16:colId xmlns:a16="http://schemas.microsoft.com/office/drawing/2014/main" val="3069586890"/>
                    </a:ext>
                  </a:extLst>
                </a:gridCol>
                <a:gridCol w="546904">
                  <a:extLst>
                    <a:ext uri="{9D8B030D-6E8A-4147-A177-3AD203B41FA5}">
                      <a16:colId xmlns:a16="http://schemas.microsoft.com/office/drawing/2014/main" val="2716141653"/>
                    </a:ext>
                  </a:extLst>
                </a:gridCol>
                <a:gridCol w="546904">
                  <a:extLst>
                    <a:ext uri="{9D8B030D-6E8A-4147-A177-3AD203B41FA5}">
                      <a16:colId xmlns:a16="http://schemas.microsoft.com/office/drawing/2014/main" val="1301662874"/>
                    </a:ext>
                  </a:extLst>
                </a:gridCol>
              </a:tblGrid>
              <a:tr h="230752">
                <a:tc rowSpan="2" gridSpan="3">
                  <a:txBody>
                    <a:bodyPr/>
                    <a:lstStyle/>
                    <a:p>
                      <a:pPr algn="l"/>
                      <a:r>
                        <a:rPr lang="en-US" sz="1800" b="1"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ACADEMICS</a:t>
                      </a:r>
                    </a:p>
                  </a:txBody>
                  <a:tcPr>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D72221"/>
                    </a:solidFill>
                  </a:tcPr>
                </a:tc>
                <a:tc rowSpan="2" hMerge="1">
                  <a:txBody>
                    <a:bodyPr/>
                    <a:lstStyle/>
                    <a:p>
                      <a:pPr algn="ctr"/>
                      <a:endParaRPr lang="en-US" sz="1400" b="1"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noFill/>
                    </a:lnT>
                    <a:solidFill>
                      <a:srgbClr val="001B49"/>
                    </a:solidFill>
                  </a:tcPr>
                </a:tc>
                <a:tc rowSpan="2" hMerge="1">
                  <a:txBody>
                    <a:bodyPr/>
                    <a:lstStyle/>
                    <a:p>
                      <a:endParaRPr lang="en-US"/>
                    </a:p>
                  </a:txBody>
                  <a:tcPr/>
                </a:tc>
                <a:tc gridSpan="1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COMBINED</a:t>
                      </a:r>
                    </a:p>
                  </a:txBody>
                  <a:tcPr anchor="b">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37675"/>
                    </a:solidFill>
                  </a:tcPr>
                </a:tc>
                <a:tc hMerge="1">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tc>
                <a:tc hMerge="1">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tc>
                <a:tc hMerge="1">
                  <a:txBody>
                    <a:bodyPr/>
                    <a:lstStyle/>
                    <a:p>
                      <a:pPr algn="ct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73DF"/>
                    </a:solidFill>
                  </a:tcPr>
                </a:tc>
                <a:tc hMerge="1">
                  <a:txBody>
                    <a:bodyPr/>
                    <a:lstStyle/>
                    <a:p>
                      <a:pPr algn="ct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73DF"/>
                    </a:solidFill>
                  </a:tcPr>
                </a:tc>
                <a:tc hMerge="1">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GRADE 9</a:t>
                      </a: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08819"/>
                    </a:solidFill>
                  </a:tcPr>
                </a:tc>
                <a:tc hMerge="1">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tc>
                <a:tc hMerge="1">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tc>
                <a:tc hMerge="1">
                  <a:txBody>
                    <a:bodyPr/>
                    <a:lstStyle/>
                    <a:p>
                      <a:pPr algn="ct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b">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73DF"/>
                    </a:solidFill>
                  </a:tcPr>
                </a:tc>
                <a:tc hMerge="1">
                  <a:txBody>
                    <a:bodyPr/>
                    <a:lstStyle/>
                    <a:p>
                      <a:pPr algn="ct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b">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73DF"/>
                    </a:solidFill>
                  </a:tcPr>
                </a:tc>
                <a:tc hMerge="1">
                  <a:txBody>
                    <a:bodyPr/>
                    <a:lstStyle/>
                    <a:p>
                      <a:pPr algn="ct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b">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73DF"/>
                    </a:solidFill>
                  </a:tcPr>
                </a:tc>
                <a:tc hMerge="1">
                  <a:txBody>
                    <a:bodyPr/>
                    <a:lstStyle/>
                    <a:p>
                      <a:pPr algn="ct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b">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73DF"/>
                    </a:solidFill>
                  </a:tcPr>
                </a:tc>
                <a:tc hMerge="1">
                  <a:txBody>
                    <a:bodyPr/>
                    <a:lstStyle/>
                    <a:p>
                      <a:pPr algn="ct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b">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73DF"/>
                    </a:solidFill>
                  </a:tcPr>
                </a:tc>
                <a:extLst>
                  <a:ext uri="{0D108BD9-81ED-4DB2-BD59-A6C34878D82A}">
                    <a16:rowId xmlns:a16="http://schemas.microsoft.com/office/drawing/2014/main" val="1434372276"/>
                  </a:ext>
                </a:extLst>
              </a:tr>
              <a:tr h="333309">
                <a:tc gridSpan="3" vMerge="1">
                  <a:txBody>
                    <a:bodyPr/>
                    <a:lstStyle/>
                    <a:p>
                      <a:endParaRPr lang="en-US"/>
                    </a:p>
                  </a:txBody>
                  <a:tcPr/>
                </a:tc>
                <a:tc hMerge="1" vMerge="1">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SUBJECT</a:t>
                      </a:r>
                    </a:p>
                  </a:txBody>
                  <a:tcPr anchor="ctr"/>
                </a:tc>
                <a:tc hMerge="1" vMerge="1">
                  <a:txBody>
                    <a:bodyPr/>
                    <a:lstStyle/>
                    <a:p>
                      <a:endParaRPr lang="en-US"/>
                    </a:p>
                  </a:txBody>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2022</a:t>
                      </a:r>
                    </a:p>
                  </a:txBody>
                  <a:tcPr anchor="b">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E9E9E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2023</a:t>
                      </a:r>
                    </a:p>
                  </a:txBody>
                  <a:tcPr anchor="b">
                    <a:lnL w="12700" cmpd="sng">
                      <a:noFill/>
                    </a:lnL>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EAEAE"/>
                    </a:solidFill>
                  </a:tcPr>
                </a:tc>
                <a:tc>
                  <a:txBody>
                    <a:bodyPr/>
                    <a:lstStyle/>
                    <a:p>
                      <a:pPr algn="ctr"/>
                      <a:r>
                        <a:rPr lang="en-US" sz="2000" b="1" dirty="0">
                          <a:solidFill>
                            <a:srgbClr val="FFCA4D"/>
                          </a:solidFill>
                          <a:latin typeface="Helvetica Neue" panose="02000503000000020004" pitchFamily="2" charset="0"/>
                          <a:ea typeface="Helvetica Neue" panose="02000503000000020004" pitchFamily="2" charset="0"/>
                          <a:cs typeface="Helvetica Neue" panose="02000503000000020004" pitchFamily="2" charset="0"/>
                        </a:rPr>
                        <a:t>↑</a:t>
                      </a:r>
                      <a:r>
                        <a:rPr lang="en-US" sz="2000" b="1"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 </a:t>
                      </a:r>
                      <a:r>
                        <a:rPr lang="en-US" sz="2000" b="1" dirty="0">
                          <a:solidFill>
                            <a:srgbClr val="737675"/>
                          </a:solidFill>
                          <a:latin typeface="Helvetica Neue" panose="02000503000000020004" pitchFamily="2" charset="0"/>
                          <a:ea typeface="Helvetica Neue" panose="02000503000000020004" pitchFamily="2" charset="0"/>
                          <a:cs typeface="Helvetica Neue" panose="02000503000000020004" pitchFamily="2" charset="0"/>
                        </a:rPr>
                        <a:t>↓</a:t>
                      </a:r>
                    </a:p>
                  </a:txBody>
                  <a:tcPr anchor="b">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gridSpan="2">
                  <a:txBody>
                    <a:bodyPr/>
                    <a:lstStyle/>
                    <a:p>
                      <a:pPr algn="ctr"/>
                      <a:endParaRPr lang="en-US" sz="2000" b="1" dirty="0">
                        <a:solidFill>
                          <a:srgbClr val="737675"/>
                        </a:solidFill>
                        <a:latin typeface="Helvetica Neue" panose="02000503000000020004" pitchFamily="2" charset="0"/>
                        <a:ea typeface="Helvetica Neue" panose="02000503000000020004" pitchFamily="2" charset="0"/>
                        <a:cs typeface="Helvetica Neue" panose="02000503000000020004" pitchFamily="2" charset="0"/>
                      </a:endParaRPr>
                    </a:p>
                  </a:txBody>
                  <a:tcPr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hMerge="1">
                  <a:txBody>
                    <a:bodyPr/>
                    <a:lstStyle/>
                    <a:p>
                      <a:pPr algn="ctr"/>
                      <a:endParaRPr lang="en-US" sz="2000" b="1" dirty="0">
                        <a:solidFill>
                          <a:srgbClr val="737675"/>
                        </a:solidFill>
                        <a:latin typeface="Helvetica Neue" panose="02000503000000020004" pitchFamily="2" charset="0"/>
                        <a:ea typeface="Helvetica Neue" panose="02000503000000020004" pitchFamily="2" charset="0"/>
                        <a:cs typeface="Helvetica Neue" panose="02000503000000020004" pitchFamily="2" charset="0"/>
                      </a:endParaRPr>
                    </a:p>
                  </a:txBody>
                  <a:tcPr anchor="b">
                    <a:lnL w="6350" cap="flat" cmpd="sng" algn="ctr">
                      <a:solidFill>
                        <a:srgbClr val="001B49"/>
                      </a:solidFill>
                      <a:prstDash val="solid"/>
                      <a:round/>
                      <a:headEnd type="none" w="med" len="med"/>
                      <a:tailEnd type="none" w="med" len="med"/>
                    </a:lnL>
                    <a:lnR w="6350" cap="flat" cmpd="sng" algn="ctr">
                      <a:solidFill>
                        <a:srgbClr val="001B49"/>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1B49"/>
                      </a:solidFill>
                      <a:prstDash val="solid"/>
                      <a:round/>
                      <a:headEnd type="none" w="med" len="med"/>
                      <a:tailEnd type="none" w="med" len="med"/>
                    </a:lnB>
                    <a:no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2022</a:t>
                      </a:r>
                    </a:p>
                  </a:txBody>
                  <a:tcPr anchor="b">
                    <a:lnL w="6350" cap="flat" cmpd="sng" algn="ctr">
                      <a:no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E9E9E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2023</a:t>
                      </a:r>
                    </a:p>
                  </a:txBody>
                  <a:tcPr anchor="b">
                    <a:lnL w="12700" cmpd="sng">
                      <a:noFill/>
                    </a:lnL>
                    <a:lnR w="12700" cmpd="sng">
                      <a:noFill/>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EAEAE"/>
                    </a:solidFill>
                  </a:tcPr>
                </a:tc>
                <a:tc>
                  <a:txBody>
                    <a:bodyPr/>
                    <a:lstStyle/>
                    <a:p>
                      <a:pPr algn="ctr"/>
                      <a:r>
                        <a:rPr lang="en-US" sz="2000" b="1" dirty="0">
                          <a:solidFill>
                            <a:srgbClr val="FFCA4D"/>
                          </a:solidFill>
                          <a:latin typeface="Helvetica Neue" panose="02000503000000020004" pitchFamily="2" charset="0"/>
                          <a:ea typeface="Helvetica Neue" panose="02000503000000020004" pitchFamily="2" charset="0"/>
                          <a:cs typeface="Helvetica Neue" panose="02000503000000020004" pitchFamily="2" charset="0"/>
                        </a:rPr>
                        <a:t>↑</a:t>
                      </a:r>
                      <a:r>
                        <a:rPr lang="en-US" sz="2000" b="1"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 </a:t>
                      </a:r>
                      <a:r>
                        <a:rPr lang="en-US" sz="2000" b="1" dirty="0">
                          <a:solidFill>
                            <a:srgbClr val="737675"/>
                          </a:solidFill>
                          <a:latin typeface="Helvetica Neue" panose="02000503000000020004" pitchFamily="2" charset="0"/>
                          <a:ea typeface="Helvetica Neue" panose="02000503000000020004" pitchFamily="2" charset="0"/>
                          <a:cs typeface="Helvetica Neue" panose="02000503000000020004" pitchFamily="2" charset="0"/>
                        </a:rPr>
                        <a:t>↓</a:t>
                      </a:r>
                    </a:p>
                  </a:txBody>
                  <a:tcPr anchor="b">
                    <a:lnL w="12700" cmpd="sng">
                      <a:noFill/>
                    </a:lnL>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a:txBody>
                    <a:bodyPr/>
                    <a:lstStyle/>
                    <a:p>
                      <a:pPr algn="ctr"/>
                      <a:endParaRPr lang="en-US" sz="2000" b="1" dirty="0">
                        <a:solidFill>
                          <a:srgbClr val="737675"/>
                        </a:solidFill>
                        <a:latin typeface="Helvetica Neue" panose="02000503000000020004" pitchFamily="2" charset="0"/>
                        <a:ea typeface="Helvetica Neue" panose="02000503000000020004" pitchFamily="2" charset="0"/>
                        <a:cs typeface="Helvetica Neue" panose="02000503000000020004" pitchFamily="2" charset="0"/>
                      </a:endParaRPr>
                    </a:p>
                  </a:txBody>
                  <a:tcPr anchor="b">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a:txBody>
                    <a:bodyPr/>
                    <a:lstStyle/>
                    <a:p>
                      <a:pPr algn="ctr"/>
                      <a:endParaRPr lang="en-US" sz="2000" b="1" dirty="0">
                        <a:solidFill>
                          <a:srgbClr val="737675"/>
                        </a:solidFill>
                        <a:latin typeface="Helvetica Neue" panose="02000503000000020004" pitchFamily="2" charset="0"/>
                        <a:ea typeface="Helvetica Neue" panose="02000503000000020004" pitchFamily="2" charset="0"/>
                        <a:cs typeface="Helvetica Neue" panose="02000503000000020004" pitchFamily="2" charset="0"/>
                      </a:endParaRPr>
                    </a:p>
                  </a:txBody>
                  <a:tcPr anchor="b">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2022</a:t>
                      </a:r>
                    </a:p>
                  </a:txBody>
                  <a:tcPr anchor="b">
                    <a:lnR w="12700" cmpd="sng">
                      <a:noFill/>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E9E9E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2023</a:t>
                      </a:r>
                    </a:p>
                  </a:txBody>
                  <a:tcPr anchor="b">
                    <a:lnL w="12700" cmpd="sng">
                      <a:noFill/>
                    </a:lnL>
                    <a:lnR w="12700" cmpd="sng">
                      <a:noFill/>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FFCA4D"/>
                          </a:solidFill>
                          <a:latin typeface="Helvetica Neue" panose="02000503000000020004" pitchFamily="2" charset="0"/>
                          <a:ea typeface="Helvetica Neue" panose="02000503000000020004" pitchFamily="2" charset="0"/>
                          <a:cs typeface="Helvetica Neue" panose="02000503000000020004" pitchFamily="2" charset="0"/>
                        </a:rPr>
                        <a:t>↑</a:t>
                      </a:r>
                      <a:r>
                        <a:rPr lang="en-US" sz="2000" b="1"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 </a:t>
                      </a:r>
                      <a:r>
                        <a:rPr lang="en-US" sz="2000" b="1" dirty="0">
                          <a:solidFill>
                            <a:srgbClr val="737675"/>
                          </a:solidFill>
                          <a:latin typeface="Helvetica Neue" panose="02000503000000020004" pitchFamily="2" charset="0"/>
                          <a:ea typeface="Helvetica Neue" panose="02000503000000020004" pitchFamily="2" charset="0"/>
                          <a:cs typeface="Helvetica Neue" panose="02000503000000020004" pitchFamily="2" charset="0"/>
                        </a:rPr>
                        <a:t>↓</a:t>
                      </a:r>
                    </a:p>
                  </a:txBody>
                  <a:tcPr anchor="b">
                    <a:lnL w="12700" cmpd="sng">
                      <a:noFill/>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3303096271"/>
                  </a:ext>
                </a:extLst>
              </a:tr>
              <a:tr h="333309">
                <a:tc rowSpan="1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DIPLOMA EXAMS</a:t>
                      </a:r>
                    </a:p>
                  </a:txBody>
                  <a:tcPr vert="vert270" anchor="b">
                    <a:lnL w="12700" cmpd="sng">
                      <a:noFill/>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mpd="sng">
                      <a:noFill/>
                    </a:lnB>
                    <a:solidFill>
                      <a:srgbClr val="001B49"/>
                    </a:solidFill>
                  </a:tcPr>
                </a:tc>
                <a:tc rowSpan="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ELA </a:t>
                      </a:r>
                    </a:p>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30-1</a:t>
                      </a:r>
                    </a:p>
                  </a:txBody>
                  <a:tcPr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Tested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18</a:t>
                      </a:r>
                    </a:p>
                  </a:txBody>
                  <a:tcPr anchor="ctr">
                    <a:lnL w="12700" cap="flat" cmpd="sng" algn="ctr">
                      <a:solidFill>
                        <a:schemeClr val="bg1"/>
                      </a:solidFill>
                      <a:prstDash val="solid"/>
                      <a:round/>
                      <a:headEnd type="none" w="med" len="med"/>
                      <a:tailEnd type="none" w="med" len="med"/>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solidFill>
                        <a:srgbClr val="001B49"/>
                      </a:solidFill>
                      <a:prstDash val="solid"/>
                      <a:round/>
                      <a:headEnd type="none" w="med" len="med"/>
                      <a:tailEnd type="none" w="med" len="med"/>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rowSpan="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Social </a:t>
                      </a:r>
                    </a:p>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30-1</a:t>
                      </a:r>
                    </a:p>
                  </a:txBody>
                  <a:tcPr anchor="ctr">
                    <a:lnL w="6350" cap="flat" cmpd="sng" algn="ctr">
                      <a:solidFill>
                        <a:srgbClr val="001B49"/>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001B49"/>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Tested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001B49"/>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11</a:t>
                      </a:r>
                    </a:p>
                  </a:txBody>
                  <a:tcPr anchor="ctr">
                    <a:lnL w="12700" cap="flat" cmpd="sng" algn="ctr">
                      <a:solidFill>
                        <a:schemeClr val="bg1"/>
                      </a:solidFill>
                      <a:prstDash val="solid"/>
                      <a:round/>
                      <a:headEnd type="none" w="med" len="med"/>
                      <a:tailEnd type="none" w="med" len="med"/>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rowSpan="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Physics</a:t>
                      </a:r>
                    </a:p>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30</a:t>
                      </a:r>
                    </a:p>
                  </a:txBody>
                  <a:tcPr anchor="ctr">
                    <a:lnT w="28575" cap="flat" cmpd="sng" algn="ctr">
                      <a:solidFill>
                        <a:srgbClr val="001B49"/>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Tested</a:t>
                      </a:r>
                    </a:p>
                  </a:txBody>
                  <a:tcPr anchor="ctr">
                    <a:lnR w="12700" cap="flat" cmpd="sng" algn="ctr">
                      <a:solidFill>
                        <a:schemeClr val="bg1"/>
                      </a:solidFill>
                      <a:prstDash val="solid"/>
                      <a:round/>
                      <a:headEnd type="none" w="med" len="med"/>
                      <a:tailEnd type="none" w="med" len="med"/>
                    </a:lnR>
                    <a:lnT w="28575" cap="flat" cmpd="sng" algn="ctr">
                      <a:solidFill>
                        <a:srgbClr val="001B49"/>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6</a:t>
                      </a:r>
                    </a:p>
                  </a:txBody>
                  <a:tcPr anchor="ctr">
                    <a:lnL w="12700" cap="flat" cmpd="sng" algn="ctr">
                      <a:solidFill>
                        <a:schemeClr val="bg1"/>
                      </a:solidFill>
                      <a:prstDash val="solid"/>
                      <a:round/>
                      <a:headEnd type="none" w="med" len="med"/>
                      <a:tailEnd type="none" w="med" len="med"/>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6350" cap="flat" cmpd="sng" algn="ctr">
                      <a:noFill/>
                      <a:prstDash val="solid"/>
                      <a:round/>
                      <a:headEnd type="none" w="med" len="med"/>
                      <a:tailEnd type="none" w="med" len="med"/>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3894449880"/>
                  </a:ext>
                </a:extLst>
              </a:tr>
              <a:tr h="333309">
                <a:tc vMerge="1">
                  <a:txBody>
                    <a:bodyPr/>
                    <a:lstStyle/>
                    <a:p>
                      <a:endParaRPr lang="en-US"/>
                    </a:p>
                  </a:txBody>
                  <a:tcPr/>
                </a:tc>
                <a:tc vMerge="1">
                  <a:txBody>
                    <a:bodyPr/>
                    <a:lstStyle/>
                    <a:p>
                      <a:endParaRPr lang="en-US"/>
                    </a:p>
                  </a:txBody>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Acceptable Standard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72</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solidFill>
                        <a:srgbClr val="001B49"/>
                      </a:solidFill>
                      <a:prstDash val="solid"/>
                      <a:round/>
                      <a:headEnd type="none" w="med" len="med"/>
                      <a:tailEnd type="none" w="med" len="med"/>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vMerge="1">
                  <a:txBody>
                    <a:bodyPr/>
                    <a:lstStyle/>
                    <a:p>
                      <a:endParaRPr lang="en-US"/>
                    </a:p>
                  </a:txBody>
                  <a:tcPr>
                    <a:lnL w="6350" cap="flat" cmpd="sng" algn="ctr">
                      <a:solidFill>
                        <a:srgbClr val="001B49"/>
                      </a:solidFill>
                      <a:prstDash val="solid"/>
                      <a:round/>
                      <a:headEnd type="none" w="med" len="med"/>
                      <a:tailEnd type="none" w="med" len="med"/>
                    </a:lnL>
                    <a:lnR w="6350" cap="flat" cmpd="sng" algn="ctr">
                      <a:solidFill>
                        <a:srgbClr val="001B49"/>
                      </a:solidFill>
                      <a:prstDash val="solid"/>
                      <a:round/>
                      <a:headEnd type="none" w="med" len="med"/>
                      <a:tailEnd type="none" w="med" len="med"/>
                    </a:lnR>
                    <a:lnT w="3175" cap="flat" cmpd="sng" algn="ctr">
                      <a:solidFill>
                        <a:srgbClr val="001B49"/>
                      </a:solidFill>
                      <a:prstDash val="solid"/>
                      <a:round/>
                      <a:headEnd type="none" w="med" len="med"/>
                      <a:tailEnd type="none" w="med" len="med"/>
                    </a:lnT>
                    <a:lnB w="3175" cap="flat" cmpd="sng" algn="ctr">
                      <a:solidFill>
                        <a:srgbClr val="001B49"/>
                      </a:solidFill>
                      <a:prstDash val="solid"/>
                      <a:round/>
                      <a:headEnd type="none" w="med" len="med"/>
                      <a:tailEnd type="none" w="med" len="med"/>
                    </a:lnB>
                    <a:no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Acceptable Standard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46</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vMerge="1">
                  <a:txBody>
                    <a:bodyPr/>
                    <a:lstStyle/>
                    <a:p>
                      <a:pPr algn="ct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T w="3175" cap="flat" cmpd="sng" algn="ctr">
                      <a:solidFill>
                        <a:srgbClr val="001B49"/>
                      </a:solidFill>
                      <a:prstDash val="solid"/>
                      <a:round/>
                      <a:headEnd type="none" w="med" len="med"/>
                      <a:tailEnd type="none" w="med" len="med"/>
                    </a:lnT>
                    <a:lnB w="3175" cap="flat" cmpd="sng" algn="ctr">
                      <a:solidFill>
                        <a:srgbClr val="001B49"/>
                      </a:solidFill>
                      <a:prstDash val="solid"/>
                      <a:round/>
                      <a:headEnd type="none" w="med" len="med"/>
                      <a:tailEnd type="none" w="med" len="med"/>
                    </a:lnB>
                    <a:no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Acceptable Standard</a:t>
                      </a:r>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17</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6350" cap="flat" cmpd="sng" algn="ctr">
                      <a:noFill/>
                      <a:prstDash val="solid"/>
                      <a:round/>
                      <a:headEnd type="none" w="med" len="med"/>
                      <a:tailEnd type="none" w="med" len="med"/>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4078804026"/>
                  </a:ext>
                </a:extLst>
              </a:tr>
              <a:tr h="333309">
                <a:tc vMerge="1">
                  <a:txBody>
                    <a:bodyPr/>
                    <a:lstStyle/>
                    <a:p>
                      <a:endParaRPr lang="en-US"/>
                    </a:p>
                  </a:txBody>
                  <a:tcPr/>
                </a:tc>
                <a:tc vMerge="1">
                  <a:txBody>
                    <a:bodyPr/>
                    <a:lstStyle/>
                    <a:p>
                      <a:pPr algn="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ap="flat" cmpd="sng" algn="ctr">
                      <a:solidFill>
                        <a:schemeClr val="bg1"/>
                      </a:solidFill>
                      <a:prstDash val="solid"/>
                      <a:round/>
                      <a:headEnd type="none" w="med" len="med"/>
                      <a:tailEnd type="none" w="med" len="med"/>
                    </a:lnL>
                    <a:solidFill>
                      <a:srgbClr val="001B49"/>
                    </a:solid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Standard of Excellence</a:t>
                      </a:r>
                      <a:endParaRPr lang="en-US" sz="10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0</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solidFill>
                        <a:srgbClr val="001B49"/>
                      </a:solidFill>
                      <a:prstDash val="solid"/>
                      <a:round/>
                      <a:headEnd type="none" w="med" len="med"/>
                      <a:tailEnd type="none" w="med" len="med"/>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vMerge="1">
                  <a:txBody>
                    <a:bodyPr/>
                    <a:lstStyle/>
                    <a:p>
                      <a:pPr algn="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6350" cap="flat" cmpd="sng" algn="ctr">
                      <a:solidFill>
                        <a:srgbClr val="001B49"/>
                      </a:solidFill>
                      <a:prstDash val="solid"/>
                      <a:round/>
                      <a:headEnd type="none" w="med" len="med"/>
                      <a:tailEnd type="none" w="med" len="med"/>
                    </a:lnL>
                    <a:lnR w="6350" cap="flat" cmpd="sng" algn="ctr">
                      <a:solidFill>
                        <a:srgbClr val="001B49"/>
                      </a:solidFill>
                      <a:prstDash val="solid"/>
                      <a:round/>
                      <a:headEnd type="none" w="med" len="med"/>
                      <a:tailEnd type="none" w="med" len="med"/>
                    </a:lnR>
                    <a:lnT w="3175"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Standard of Excellence</a:t>
                      </a:r>
                      <a:endParaRPr lang="en-US" sz="10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0</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vMerge="1">
                  <a:txBody>
                    <a:bodyPr/>
                    <a:lstStyle/>
                    <a:p>
                      <a:pPr algn="ct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T w="3175"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Standard of Excellence</a:t>
                      </a:r>
                      <a:endParaRPr lang="en-US" sz="1000"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17</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6350" cap="flat" cmpd="sng" algn="ctr">
                      <a:noFill/>
                      <a:prstDash val="solid"/>
                      <a:round/>
                      <a:headEnd type="none" w="med" len="med"/>
                      <a:tailEnd type="none" w="med" len="med"/>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3677011289"/>
                  </a:ext>
                </a:extLst>
              </a:tr>
              <a:tr h="33330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dirty="0">
                          <a:latin typeface="Helvetica Neue" panose="02000503000000020004" pitchFamily="2" charset="0"/>
                          <a:ea typeface="Helvetica Neue" panose="02000503000000020004" pitchFamily="2" charset="0"/>
                          <a:cs typeface="Helvetica Neue" panose="02000503000000020004" pitchFamily="2" charset="0"/>
                        </a:rPr>
                        <a:t>DIVISION ONE PROVINCIAL ASSESSMENTS</a:t>
                      </a:r>
                    </a:p>
                    <a:p>
                      <a:pPr algn="ctr"/>
                      <a:endParaRPr lang="en-US" sz="1100" b="0" dirty="0">
                        <a:latin typeface="Helvetica Neue" panose="02000503000000020004" pitchFamily="2" charset="0"/>
                        <a:ea typeface="Helvetica Neue" panose="02000503000000020004" pitchFamily="2" charset="0"/>
                        <a:cs typeface="Helvetica Neue" panose="02000503000000020004" pitchFamily="2" charset="0"/>
                      </a:endParaRPr>
                    </a:p>
                  </a:txBody>
                  <a:tcPr vert="vert27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solidFill>
                      <a:srgbClr val="001B49"/>
                    </a:solidFill>
                  </a:tcPr>
                </a:tc>
                <a:tc rowSpan="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ELA </a:t>
                      </a:r>
                    </a:p>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30-2</a:t>
                      </a:r>
                    </a:p>
                  </a:txBody>
                  <a:tcPr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Tested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13</a:t>
                      </a:r>
                    </a:p>
                  </a:txBody>
                  <a:tcPr anchor="ctr">
                    <a:lnL w="12700" cap="flat" cmpd="sng" algn="ctr">
                      <a:solidFill>
                        <a:schemeClr val="bg1"/>
                      </a:solidFill>
                      <a:prstDash val="solid"/>
                      <a:round/>
                      <a:headEnd type="none" w="med" len="med"/>
                      <a:tailEnd type="none" w="med" len="med"/>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R w="6350" cap="flat" cmpd="sng" algn="ctr">
                      <a:solidFill>
                        <a:srgbClr val="001B49"/>
                      </a:solidFill>
                      <a:prstDash val="solid"/>
                      <a:round/>
                      <a:headEnd type="none" w="med" len="med"/>
                      <a:tailEnd type="none" w="med" len="med"/>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rowSpan="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Social</a:t>
                      </a:r>
                    </a:p>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30-2</a:t>
                      </a:r>
                    </a:p>
                  </a:txBody>
                  <a:tcPr anchor="ctr">
                    <a:lnL w="6350" cap="flat" cmpd="sng" algn="ctr">
                      <a:solidFill>
                        <a:srgbClr val="001B49"/>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Tested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6</a:t>
                      </a:r>
                    </a:p>
                  </a:txBody>
                  <a:tcPr anchor="ctr">
                    <a:lnL w="12700" cap="flat" cmpd="sng" algn="ctr">
                      <a:solidFill>
                        <a:schemeClr val="bg1"/>
                      </a:solidFill>
                      <a:prstDash val="solid"/>
                      <a:round/>
                      <a:headEnd type="none" w="med" len="med"/>
                      <a:tailEnd type="none" w="med" len="med"/>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GRADUATION RATE</a:t>
                      </a:r>
                    </a:p>
                  </a:txBody>
                  <a:tcPr vert="vert270" anchor="b">
                    <a:lnL w="12700" cmpd="sng">
                      <a:noFill/>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solidFill>
                      <a:srgbClr val="001B49"/>
                    </a:solid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High School Diploma</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NA</a:t>
                      </a:r>
                    </a:p>
                  </a:txBody>
                  <a:tcPr anchor="ctr">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b="1"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000" b="1" dirty="0">
                          <a:solidFill>
                            <a:srgbClr val="FFCA4D"/>
                          </a:solidFill>
                          <a:latin typeface="Helvetica Neue" panose="02000503000000020004" pitchFamily="2" charset="0"/>
                          <a:ea typeface="Helvetica Neue" panose="02000503000000020004" pitchFamily="2" charset="0"/>
                          <a:cs typeface="Helvetica Neue" panose="02000503000000020004" pitchFamily="2" charset="0"/>
                        </a:rPr>
                        <a:t>↑</a:t>
                      </a:r>
                      <a:r>
                        <a:rPr lang="en-US" sz="2000" b="1"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 </a:t>
                      </a:r>
                      <a:r>
                        <a:rPr lang="en-US" sz="2000" b="1" dirty="0">
                          <a:solidFill>
                            <a:srgbClr val="737675"/>
                          </a:solidFill>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6350" cap="flat" cmpd="sng" algn="ctr">
                      <a:noFill/>
                      <a:prstDash val="solid"/>
                      <a:round/>
                      <a:headEnd type="none" w="med" len="med"/>
                      <a:tailEnd type="none" w="med" len="med"/>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2004556316"/>
                  </a:ext>
                </a:extLst>
              </a:tr>
              <a:tr h="333309">
                <a:tc vMerge="1">
                  <a:txBody>
                    <a:bodyPr/>
                    <a:lstStyle/>
                    <a:p>
                      <a:endParaRPr lang="en-US"/>
                    </a:p>
                  </a:txBody>
                  <a:tcPr>
                    <a:lnT w="12700" cmpd="sng">
                      <a:noFill/>
                    </a:lnT>
                  </a:tcPr>
                </a:tc>
                <a:tc vMerge="1">
                  <a:txBody>
                    <a:bodyPr/>
                    <a:lstStyle/>
                    <a:p>
                      <a:endParaRPr lang="en-US"/>
                    </a:p>
                  </a:txBody>
                  <a:tcPr>
                    <a:lnT w="28575" cap="flat" cmpd="sng" algn="ctr">
                      <a:solidFill>
                        <a:schemeClr val="bg1"/>
                      </a:solidFill>
                      <a:prstDash val="solid"/>
                      <a:round/>
                      <a:headEnd type="none" w="med" len="med"/>
                      <a:tailEnd type="none" w="med" len="med"/>
                    </a:lnT>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Acceptable Standard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77</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R w="6350" cap="flat" cmpd="sng" algn="ctr">
                      <a:solidFill>
                        <a:srgbClr val="001B49"/>
                      </a:solidFill>
                      <a:prstDash val="solid"/>
                      <a:round/>
                      <a:headEnd type="none" w="med" len="med"/>
                      <a:tailEnd type="none" w="med" len="med"/>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vMerge="1">
                  <a:txBody>
                    <a:bodyPr/>
                    <a:lstStyle/>
                    <a:p>
                      <a:endParaRPr lang="en-US"/>
                    </a:p>
                  </a:txBody>
                  <a:tcPr>
                    <a:lnL w="6350" cap="flat" cmpd="sng" algn="ctr">
                      <a:solidFill>
                        <a:srgbClr val="001B49"/>
                      </a:solidFill>
                      <a:prstDash val="solid"/>
                      <a:round/>
                      <a:headEnd type="none" w="med" len="med"/>
                      <a:tailEnd type="none" w="med" len="med"/>
                    </a:lnL>
                    <a:lnR w="6350" cap="flat" cmpd="sng" algn="ctr">
                      <a:solidFill>
                        <a:srgbClr val="001B49"/>
                      </a:solidFill>
                      <a:prstDash val="solid"/>
                      <a:round/>
                      <a:headEnd type="none" w="med" len="med"/>
                      <a:tailEnd type="none" w="med" len="med"/>
                    </a:lnR>
                    <a:lnT w="28575" cap="flat" cmpd="sng" algn="ctr">
                      <a:solidFill>
                        <a:schemeClr val="bg1"/>
                      </a:solidFill>
                      <a:prstDash val="solid"/>
                      <a:round/>
                      <a:headEnd type="none" w="med" len="med"/>
                      <a:tailEnd type="none" w="med" len="med"/>
                    </a:lnT>
                    <a:lnB w="3175" cap="flat" cmpd="sng" algn="ctr">
                      <a:solidFill>
                        <a:srgbClr val="001B49"/>
                      </a:solidFill>
                      <a:prstDash val="solid"/>
                      <a:round/>
                      <a:headEnd type="none" w="med" len="med"/>
                      <a:tailEnd type="none" w="med" len="med"/>
                    </a:lnB>
                    <a:no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Acceptable Standard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50</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v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200" b="1"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Certificate of HS Achievement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NA</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b="1"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000" b="1" dirty="0">
                          <a:solidFill>
                            <a:srgbClr val="FFCA4D"/>
                          </a:solidFill>
                          <a:latin typeface="Helvetica Neue" panose="02000503000000020004" pitchFamily="2" charset="0"/>
                          <a:ea typeface="Helvetica Neue" panose="02000503000000020004" pitchFamily="2" charset="0"/>
                          <a:cs typeface="Helvetica Neue" panose="02000503000000020004" pitchFamily="2" charset="0"/>
                        </a:rPr>
                        <a:t>↑</a:t>
                      </a:r>
                      <a:r>
                        <a:rPr lang="en-US" sz="2000" b="1"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 </a:t>
                      </a:r>
                      <a:r>
                        <a:rPr lang="en-US" sz="2000" b="1" dirty="0">
                          <a:solidFill>
                            <a:srgbClr val="737675"/>
                          </a:solidFill>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6350" cap="flat" cmpd="sng" algn="ctr">
                      <a:noFill/>
                      <a:prstDash val="solid"/>
                      <a:round/>
                      <a:headEnd type="none" w="med" len="med"/>
                      <a:tailEnd type="none" w="med" len="med"/>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extLst>
                  <a:ext uri="{0D108BD9-81ED-4DB2-BD59-A6C34878D82A}">
                    <a16:rowId xmlns:a16="http://schemas.microsoft.com/office/drawing/2014/main" val="2750145860"/>
                  </a:ext>
                </a:extLst>
              </a:tr>
              <a:tr h="333309">
                <a:tc vMerge="1">
                  <a:txBody>
                    <a:bodyPr/>
                    <a:lstStyle/>
                    <a:p>
                      <a:endParaRPr lang="en-US"/>
                    </a:p>
                  </a:txBody>
                  <a:tcPr/>
                </a:tc>
                <a:tc vMerge="1">
                  <a:txBody>
                    <a:bodyPr/>
                    <a:lstStyle/>
                    <a:p>
                      <a:pPr algn="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solidFill>
                      <a:srgbClr val="001B49"/>
                    </a:solid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Standard of Excellence</a:t>
                      </a:r>
                      <a:endParaRPr lang="en-US" sz="10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8</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solidFill>
                        <a:srgbClr val="001B49"/>
                      </a:solidFill>
                      <a:prstDash val="solid"/>
                      <a:round/>
                      <a:headEnd type="none" w="med" len="med"/>
                      <a:tailEnd type="none" w="med" len="med"/>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vMerge="1">
                  <a:txBody>
                    <a:bodyPr/>
                    <a:lstStyle/>
                    <a:p>
                      <a:pPr algn="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6350" cap="flat" cmpd="sng" algn="ctr">
                      <a:solidFill>
                        <a:srgbClr val="001B49"/>
                      </a:solidFill>
                      <a:prstDash val="solid"/>
                      <a:round/>
                      <a:headEnd type="none" w="med" len="med"/>
                      <a:tailEnd type="none" w="med" len="med"/>
                    </a:lnL>
                    <a:lnR w="6350" cap="flat" cmpd="sng" algn="ctr">
                      <a:solidFill>
                        <a:srgbClr val="001B49"/>
                      </a:solidFill>
                      <a:prstDash val="solid"/>
                      <a:round/>
                      <a:headEnd type="none" w="med" len="med"/>
                      <a:tailEnd type="none" w="med" len="med"/>
                    </a:lnR>
                    <a:lnT w="3175"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Standard of Excellence</a:t>
                      </a:r>
                      <a:endParaRPr lang="en-US" sz="10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17</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3175" cap="flat" cmpd="sng" algn="ctr">
                      <a:noFill/>
                      <a:prstDash val="solid"/>
                      <a:round/>
                      <a:headEnd type="none" w="med" len="med"/>
                      <a:tailEnd type="none" w="med" len="med"/>
                    </a:lnT>
                    <a:lnB w="28575" cap="flat" cmpd="sng" algn="ctr">
                      <a:no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bg1"/>
                          </a:solidFill>
                          <a:effectLst/>
                          <a:uLnTx/>
                          <a:uFillTx/>
                          <a:latin typeface="Helvetica Neue" panose="02000503000000020004" pitchFamily="2" charset="0"/>
                          <a:ea typeface="Helvetica Neue" panose="02000503000000020004" pitchFamily="2" charset="0"/>
                          <a:cs typeface="Helvetica Neue" panose="02000503000000020004" pitchFamily="2" charset="0"/>
                        </a:rPr>
                        <a:t>Cert of School Completion</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1B4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NA</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28575" cap="flat" cmpd="sng" algn="ctr">
                      <a:noFill/>
                      <a:prstDash val="solid"/>
                      <a:round/>
                      <a:headEnd type="none" w="med" len="med"/>
                      <a:tailEnd type="none" w="med" len="med"/>
                    </a:lnB>
                    <a:solidFill>
                      <a:srgbClr val="E9E9E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lnB w="28575" cap="flat" cmpd="sng" algn="ctr">
                      <a:no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FFCA4D"/>
                          </a:solidFill>
                          <a:latin typeface="Helvetica Neue" panose="02000503000000020004" pitchFamily="2" charset="0"/>
                          <a:ea typeface="Helvetica Neue" panose="02000503000000020004" pitchFamily="2" charset="0"/>
                          <a:cs typeface="Helvetica Neue" panose="02000503000000020004" pitchFamily="2" charset="0"/>
                        </a:rPr>
                        <a:t>↑ </a:t>
                      </a:r>
                      <a:r>
                        <a:rPr lang="en-US" sz="2000" b="1" dirty="0">
                          <a:solidFill>
                            <a:srgbClr val="737675"/>
                          </a:solidFill>
                          <a:latin typeface="Helvetica Neue" panose="02000503000000020004" pitchFamily="2" charset="0"/>
                          <a:ea typeface="Helvetica Neue" panose="02000503000000020004" pitchFamily="2" charset="0"/>
                          <a:cs typeface="Helvetica Neue" panose="02000503000000020004" pitchFamily="2" charset="0"/>
                        </a:rPr>
                        <a:t>↓</a:t>
                      </a: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6350" cap="flat" cmpd="sng" algn="ctr">
                      <a:noFill/>
                      <a:prstDash val="solid"/>
                      <a:round/>
                      <a:headEnd type="none" w="med" len="med"/>
                      <a:tailEnd type="none" w="med" len="med"/>
                    </a:lnR>
                    <a:lnT w="6350" cap="flat" cmpd="sng" algn="ctr">
                      <a:solidFill>
                        <a:srgbClr val="001B49"/>
                      </a:solidFill>
                      <a:prstDash val="solid"/>
                      <a:round/>
                      <a:headEnd type="none" w="med" len="med"/>
                      <a:tailEnd type="none" w="med" len="med"/>
                    </a:lnT>
                    <a:lnB w="28575" cap="flat" cmpd="sng" algn="ctr">
                      <a:noFill/>
                      <a:prstDash val="solid"/>
                      <a:round/>
                      <a:headEnd type="none" w="med" len="med"/>
                      <a:tailEnd type="none" w="med" len="med"/>
                    </a:lnB>
                    <a:noFill/>
                  </a:tcPr>
                </a:tc>
                <a:extLst>
                  <a:ext uri="{0D108BD9-81ED-4DB2-BD59-A6C34878D82A}">
                    <a16:rowId xmlns:a16="http://schemas.microsoft.com/office/drawing/2014/main" val="4231439071"/>
                  </a:ext>
                </a:extLst>
              </a:tr>
              <a:tr h="333309">
                <a:tc vMerge="1">
                  <a:txBody>
                    <a:bodyPr/>
                    <a:lstStyle/>
                    <a:p>
                      <a:endParaRPr lang="en-US"/>
                    </a:p>
                  </a:txBody>
                  <a:tcPr/>
                </a:tc>
                <a:tc rowSpan="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Math </a:t>
                      </a:r>
                    </a:p>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30-1</a:t>
                      </a:r>
                    </a:p>
                  </a:txBody>
                  <a:tcPr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Tested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3</a:t>
                      </a:r>
                    </a:p>
                  </a:txBody>
                  <a:tcPr anchor="ctr">
                    <a:lnL w="12700" cap="flat" cmpd="sng" algn="ctr">
                      <a:solidFill>
                        <a:schemeClr val="bg1"/>
                      </a:solidFill>
                      <a:prstDash val="solid"/>
                      <a:round/>
                      <a:headEnd type="none" w="med" len="med"/>
                      <a:tailEnd type="none" w="med" len="med"/>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solidFill>
                        <a:srgbClr val="001B49"/>
                      </a:solidFill>
                      <a:prstDash val="solid"/>
                      <a:round/>
                      <a:headEnd type="none" w="med" len="med"/>
                      <a:tailEnd type="none" w="med" len="med"/>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rowSpan="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Bio</a:t>
                      </a:r>
                    </a:p>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30</a:t>
                      </a:r>
                    </a:p>
                  </a:txBody>
                  <a:tcPr anchor="ctr">
                    <a:lnL w="6350" cap="flat" cmpd="sng" algn="ctr">
                      <a:solidFill>
                        <a:srgbClr val="001B49"/>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Tested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12</a:t>
                      </a:r>
                    </a:p>
                  </a:txBody>
                  <a:tcPr anchor="ctr">
                    <a:lnL w="12700" cap="flat" cmpd="sng" algn="ctr">
                      <a:solidFill>
                        <a:schemeClr val="bg1"/>
                      </a:solidFill>
                      <a:prstDash val="solid"/>
                      <a:round/>
                      <a:headEnd type="none" w="med" len="med"/>
                      <a:tailEnd type="none" w="med" len="med"/>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chemeClr val="bg1"/>
                      </a:solid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3175" cap="flat" cmpd="sng" algn="ctr">
                      <a:noFill/>
                      <a:prstDash val="solid"/>
                      <a:round/>
                      <a:headEnd type="none" w="med" len="med"/>
                      <a:tailEnd type="none" w="med" len="med"/>
                    </a:lnB>
                    <a:noFill/>
                  </a:tcPr>
                </a:tc>
                <a:extLst>
                  <a:ext uri="{0D108BD9-81ED-4DB2-BD59-A6C34878D82A}">
                    <a16:rowId xmlns:a16="http://schemas.microsoft.com/office/drawing/2014/main" val="176622696"/>
                  </a:ext>
                </a:extLst>
              </a:tr>
              <a:tr h="333309">
                <a:tc vMerge="1">
                  <a:txBody>
                    <a:bodyPr/>
                    <a:lstStyle/>
                    <a:p>
                      <a:endParaRPr lang="en-US"/>
                    </a:p>
                  </a:txBody>
                  <a:tcPr/>
                </a:tc>
                <a:tc vMerge="1">
                  <a:txBody>
                    <a:bodyPr/>
                    <a:lstStyle/>
                    <a:p>
                      <a:endParaRPr lang="en-US"/>
                    </a:p>
                  </a:txBody>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Acceptable Standard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67</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solidFill>
                        <a:srgbClr val="001B49"/>
                      </a:solidFill>
                      <a:prstDash val="solid"/>
                      <a:round/>
                      <a:headEnd type="none" w="med" len="med"/>
                      <a:tailEnd type="none" w="med" len="med"/>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vMerge="1">
                  <a:txBody>
                    <a:bodyPr/>
                    <a:lstStyle/>
                    <a:p>
                      <a:endParaRPr lang="en-US"/>
                    </a:p>
                  </a:txBody>
                  <a:tcPr>
                    <a:lnL w="6350" cap="flat" cmpd="sng" algn="ctr">
                      <a:solidFill>
                        <a:srgbClr val="001B49"/>
                      </a:solidFill>
                      <a:prstDash val="solid"/>
                      <a:round/>
                      <a:headEnd type="none" w="med" len="med"/>
                      <a:tailEnd type="none" w="med" len="med"/>
                    </a:lnL>
                    <a:lnR w="6350" cap="flat" cmpd="sng" algn="ctr">
                      <a:solidFill>
                        <a:srgbClr val="001B49"/>
                      </a:solidFill>
                      <a:prstDash val="solid"/>
                      <a:round/>
                      <a:headEnd type="none" w="med" len="med"/>
                      <a:tailEnd type="none" w="med" len="med"/>
                    </a:lnR>
                    <a:lnT w="3175" cap="flat" cmpd="sng" algn="ctr">
                      <a:solidFill>
                        <a:srgbClr val="001B49"/>
                      </a:solidFill>
                      <a:prstDash val="solid"/>
                      <a:round/>
                      <a:headEnd type="none" w="med" len="med"/>
                      <a:tailEnd type="none" w="med" len="med"/>
                    </a:lnT>
                    <a:lnB w="3175" cap="flat" cmpd="sng" algn="ctr">
                      <a:solidFill>
                        <a:srgbClr val="001B49"/>
                      </a:solidFill>
                      <a:prstDash val="solid"/>
                      <a:round/>
                      <a:headEnd type="none" w="med" len="med"/>
                      <a:tailEnd type="none" w="med" len="med"/>
                    </a:lnB>
                    <a:no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Acceptable Standard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33</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noFill/>
                  </a:tcPr>
                </a:tc>
                <a:extLst>
                  <a:ext uri="{0D108BD9-81ED-4DB2-BD59-A6C34878D82A}">
                    <a16:rowId xmlns:a16="http://schemas.microsoft.com/office/drawing/2014/main" val="2690086402"/>
                  </a:ext>
                </a:extLst>
              </a:tr>
              <a:tr h="333309">
                <a:tc vMerge="1">
                  <a:txBody>
                    <a:bodyPr/>
                    <a:lstStyle/>
                    <a:p>
                      <a:endParaRPr lang="en-US"/>
                    </a:p>
                  </a:txBody>
                  <a:tcPr/>
                </a:tc>
                <a:tc vMerge="1">
                  <a:txBody>
                    <a:bodyPr/>
                    <a:lstStyle/>
                    <a:p>
                      <a:pPr algn="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T w="28575" cap="flat" cmpd="sng" algn="ctr">
                      <a:solidFill>
                        <a:schemeClr val="bg1"/>
                      </a:solidFill>
                      <a:prstDash val="solid"/>
                      <a:round/>
                      <a:headEnd type="none" w="med" len="med"/>
                      <a:tailEnd type="none" w="med" len="med"/>
                    </a:lnT>
                    <a:solidFill>
                      <a:srgbClr val="001B49"/>
                    </a:solid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Standard of Excellence</a:t>
                      </a:r>
                      <a:endParaRPr lang="en-US" sz="10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solidFill>
                        <a:srgbClr val="001B49"/>
                      </a:solidFill>
                      <a:prstDash val="solid"/>
                      <a:round/>
                      <a:headEnd type="none" w="med" len="med"/>
                      <a:tailEnd type="none" w="med" len="med"/>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vMerge="1">
                  <a:txBody>
                    <a:bodyPr/>
                    <a:lstStyle/>
                    <a:p>
                      <a:pPr algn="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6350" cap="flat" cmpd="sng" algn="ctr">
                      <a:solidFill>
                        <a:srgbClr val="001B49"/>
                      </a:solidFill>
                      <a:prstDash val="solid"/>
                      <a:round/>
                      <a:headEnd type="none" w="med" len="med"/>
                      <a:tailEnd type="none" w="med" len="med"/>
                    </a:lnL>
                    <a:lnR w="6350" cap="flat" cmpd="sng" algn="ctr">
                      <a:solidFill>
                        <a:srgbClr val="001B49"/>
                      </a:solidFill>
                      <a:prstDash val="solid"/>
                      <a:round/>
                      <a:headEnd type="none" w="med" len="med"/>
                      <a:tailEnd type="none" w="med" len="med"/>
                    </a:lnR>
                    <a:lnT w="3175"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Standard of Excellence</a:t>
                      </a:r>
                      <a:endParaRPr lang="en-US" sz="10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8</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12700" cmpd="sng">
                      <a:noFill/>
                    </a:lnR>
                    <a:lnT w="6350" cap="flat" cmpd="sng" algn="ctr">
                      <a:solidFill>
                        <a:srgbClr val="001B49"/>
                      </a:solidFill>
                      <a:prstDash val="solid"/>
                      <a:round/>
                      <a:headEnd type="none" w="med" len="med"/>
                      <a:tailEnd type="none" w="med" len="med"/>
                    </a:lnT>
                    <a:lnB w="28575" cap="flat" cmpd="sng" algn="ctr">
                      <a:solidFill>
                        <a:srgbClr val="001B49"/>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3175" cap="flat" cmpd="sng" algn="ctr">
                      <a:noFill/>
                      <a:prstDash val="solid"/>
                      <a:round/>
                      <a:headEnd type="none" w="med" len="med"/>
                      <a:tailEnd type="none" w="med" len="med"/>
                    </a:lnT>
                    <a:lnB w="285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3175" cap="flat" cmpd="sng" algn="ctr">
                      <a:noFill/>
                      <a:prstDash val="solid"/>
                      <a:round/>
                      <a:headEnd type="none" w="med" len="med"/>
                      <a:tailEnd type="none" w="med" len="med"/>
                    </a:lnT>
                    <a:lnB w="285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3175" cap="flat" cmpd="sng" algn="ctr">
                      <a:noFill/>
                      <a:prstDash val="solid"/>
                      <a:round/>
                      <a:headEnd type="none" w="med" len="med"/>
                      <a:tailEnd type="none" w="med" len="med"/>
                    </a:lnT>
                    <a:lnB w="285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3175" cap="flat" cmpd="sng" algn="ctr">
                      <a:noFill/>
                      <a:prstDash val="solid"/>
                      <a:round/>
                      <a:headEnd type="none" w="med" len="med"/>
                      <a:tailEnd type="none" w="med" len="med"/>
                    </a:lnT>
                    <a:lnB w="285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28575" cap="flat" cmpd="sng" algn="ctr">
                      <a:noFill/>
                      <a:prstDash val="solid"/>
                      <a:round/>
                      <a:headEnd type="none" w="med" len="med"/>
                      <a:tailEnd type="none" w="med" len="med"/>
                    </a:lnB>
                    <a:noFill/>
                  </a:tcPr>
                </a:tc>
                <a:extLst>
                  <a:ext uri="{0D108BD9-81ED-4DB2-BD59-A6C34878D82A}">
                    <a16:rowId xmlns:a16="http://schemas.microsoft.com/office/drawing/2014/main" val="868510936"/>
                  </a:ext>
                </a:extLst>
              </a:tr>
              <a:tr h="33330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b="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vert="vert270" anchor="b">
                    <a:lnL w="12700" cmpd="sng">
                      <a:noFill/>
                    </a:lnL>
                    <a:lnR w="28575"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rgbClr val="001B49"/>
                    </a:solidFill>
                  </a:tcPr>
                </a:tc>
                <a:tc rowSpan="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Math</a:t>
                      </a:r>
                    </a:p>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30-2</a:t>
                      </a:r>
                    </a:p>
                  </a:txBody>
                  <a:tcPr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solidFill>
                      <a:srgbClr val="001B49"/>
                    </a:solid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Tested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11</a:t>
                      </a:r>
                    </a:p>
                  </a:txBody>
                  <a:tcPr anchor="ctr">
                    <a:lnL w="12700" cap="flat" cmpd="sng" algn="ctr">
                      <a:solidFill>
                        <a:schemeClr val="bg1"/>
                      </a:solidFill>
                      <a:prstDash val="solid"/>
                      <a:round/>
                      <a:headEnd type="none" w="med" len="med"/>
                      <a:tailEnd type="none" w="med" len="med"/>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solidFill>
                        <a:srgbClr val="001B49"/>
                      </a:solidFill>
                      <a:prstDash val="solid"/>
                      <a:round/>
                      <a:headEnd type="none" w="med" len="med"/>
                      <a:tailEnd type="none" w="med" len="med"/>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rowSpan="3">
                  <a:txBody>
                    <a:bodyPr/>
                    <a:lstStyle/>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Chem</a:t>
                      </a:r>
                    </a:p>
                    <a:p>
                      <a:pPr algn="ctr"/>
                      <a:r>
                        <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30</a:t>
                      </a:r>
                    </a:p>
                  </a:txBody>
                  <a:tcPr anchor="ctr">
                    <a:lnL w="6350" cap="flat" cmpd="sng" algn="ctr">
                      <a:solidFill>
                        <a:srgbClr val="001B49"/>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solidFill>
                      <a:srgbClr val="001B49"/>
                    </a:solid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Tested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8</a:t>
                      </a:r>
                    </a:p>
                  </a:txBody>
                  <a:tcPr anchor="ctr">
                    <a:lnL w="12700" cap="flat" cmpd="sng" algn="ctr">
                      <a:solidFill>
                        <a:schemeClr val="bg1"/>
                      </a:solidFill>
                      <a:prstDash val="solid"/>
                      <a:round/>
                      <a:headEnd type="none" w="med" len="med"/>
                      <a:tailEnd type="none" w="med" len="med"/>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285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3175" cap="flat" cmpd="sng" algn="ctr">
                      <a:noFill/>
                      <a:prstDash val="solid"/>
                      <a:round/>
                      <a:headEnd type="none" w="med" len="med"/>
                      <a:tailEnd type="none" w="med" len="med"/>
                    </a:lnB>
                    <a:noFill/>
                  </a:tcPr>
                </a:tc>
                <a:extLst>
                  <a:ext uri="{0D108BD9-81ED-4DB2-BD59-A6C34878D82A}">
                    <a16:rowId xmlns:a16="http://schemas.microsoft.com/office/drawing/2014/main" val="1556569112"/>
                  </a:ext>
                </a:extLst>
              </a:tr>
              <a:tr h="333309">
                <a:tc vMerge="1">
                  <a:txBody>
                    <a:bodyPr/>
                    <a:lstStyle/>
                    <a:p>
                      <a:endParaRPr lang="en-US"/>
                    </a:p>
                  </a:txBody>
                  <a:tcPr/>
                </a:tc>
                <a:tc vMerge="1">
                  <a:txBody>
                    <a:bodyPr/>
                    <a:lstStyle/>
                    <a:p>
                      <a:endParaRPr lang="en-US"/>
                    </a:p>
                  </a:txBody>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Acceptable Standard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36</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R w="6350" cap="flat" cmpd="sng" algn="ctr">
                      <a:solidFill>
                        <a:srgbClr val="001B49"/>
                      </a:solidFill>
                      <a:prstDash val="solid"/>
                      <a:round/>
                      <a:headEnd type="none" w="med" len="med"/>
                      <a:tailEnd type="none" w="med" len="med"/>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vMerge="1">
                  <a:txBody>
                    <a:bodyPr/>
                    <a:lstStyle/>
                    <a:p>
                      <a:endParaRPr lang="en-US"/>
                    </a:p>
                  </a:txBody>
                  <a:tcPr>
                    <a:lnL w="6350" cap="flat" cmpd="sng" algn="ctr">
                      <a:solidFill>
                        <a:srgbClr val="001B49"/>
                      </a:solidFill>
                      <a:prstDash val="solid"/>
                      <a:round/>
                      <a:headEnd type="none" w="med" len="med"/>
                      <a:tailEnd type="none" w="med" len="med"/>
                    </a:lnL>
                    <a:lnR w="6350" cap="flat" cmpd="sng" algn="ctr">
                      <a:solidFill>
                        <a:srgbClr val="001B49"/>
                      </a:solidFill>
                      <a:prstDash val="solid"/>
                      <a:round/>
                      <a:headEnd type="none" w="med" len="med"/>
                      <a:tailEnd type="none" w="med" len="med"/>
                    </a:lnR>
                    <a:lnT w="3175" cap="flat" cmpd="sng" algn="ctr">
                      <a:solidFill>
                        <a:srgbClr val="001B49"/>
                      </a:solidFill>
                      <a:prstDash val="solid"/>
                      <a:round/>
                      <a:headEnd type="none" w="med" len="med"/>
                      <a:tailEnd type="none" w="med" len="med"/>
                    </a:lnT>
                    <a:lnB w="3175" cap="flat" cmpd="sng" algn="ctr">
                      <a:solidFill>
                        <a:srgbClr val="001B49"/>
                      </a:solidFill>
                      <a:prstDash val="solid"/>
                      <a:round/>
                      <a:headEnd type="none" w="med" len="med"/>
                      <a:tailEnd type="none" w="med" len="med"/>
                    </a:lnB>
                    <a:no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Acceptable Standard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50</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12700" cmpd="sng">
                      <a:noFill/>
                    </a:lnR>
                    <a:lnT w="6350" cap="flat" cmpd="sng" algn="ctr">
                      <a:solidFill>
                        <a:srgbClr val="001B49"/>
                      </a:solidFill>
                      <a:prstDash val="solid"/>
                      <a:round/>
                      <a:headEnd type="none" w="med" len="med"/>
                      <a:tailEnd type="none" w="med" len="med"/>
                    </a:lnT>
                    <a:lnB w="6350" cap="flat" cmpd="sng" algn="ctr">
                      <a:solidFill>
                        <a:srgbClr val="001B49"/>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noFill/>
                  </a:tcPr>
                </a:tc>
                <a:extLst>
                  <a:ext uri="{0D108BD9-81ED-4DB2-BD59-A6C34878D82A}">
                    <a16:rowId xmlns:a16="http://schemas.microsoft.com/office/drawing/2014/main" val="2701208792"/>
                  </a:ext>
                </a:extLst>
              </a:tr>
              <a:tr h="33330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b="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vert="vert270" anchor="b">
                    <a:lnL w="12700" cmpd="sng">
                      <a:noFill/>
                    </a:lnL>
                    <a:lnR w="28575"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rgbClr val="001B49"/>
                    </a:solidFill>
                  </a:tcPr>
                </a:tc>
                <a:tc vMerge="1">
                  <a:txBody>
                    <a:bodyPr/>
                    <a:lstStyle/>
                    <a:p>
                      <a:pPr algn="ct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28575"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rgbClr val="001B49"/>
                    </a:solid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Standard of Excellence</a:t>
                      </a:r>
                      <a:endParaRPr lang="en-US" sz="10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0</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3175" cap="flat" cmpd="sng" algn="ctr">
                      <a:no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T w="6350" cap="flat" cmpd="sng" algn="ctr">
                      <a:solidFill>
                        <a:srgbClr val="001B49"/>
                      </a:solidFill>
                      <a:prstDash val="solid"/>
                      <a:round/>
                      <a:headEnd type="none" w="med" len="med"/>
                      <a:tailEnd type="none" w="med" len="med"/>
                    </a:lnT>
                    <a:lnB w="3175" cap="flat" cmpd="sng" algn="ctr">
                      <a:no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R w="6350" cap="flat" cmpd="sng" algn="ctr">
                      <a:solidFill>
                        <a:srgbClr val="001B49"/>
                      </a:solidFill>
                      <a:prstDash val="solid"/>
                      <a:round/>
                      <a:headEnd type="none" w="med" len="med"/>
                      <a:tailEnd type="none" w="med" len="med"/>
                    </a:lnR>
                    <a:lnT w="6350" cap="flat" cmpd="sng" algn="ctr">
                      <a:solidFill>
                        <a:srgbClr val="001B49"/>
                      </a:solidFill>
                      <a:prstDash val="solid"/>
                      <a:round/>
                      <a:headEnd type="none" w="med" len="med"/>
                      <a:tailEnd type="none" w="med" len="med"/>
                    </a:lnT>
                    <a:lnB w="3175" cap="flat" cmpd="sng" algn="ctr">
                      <a:noFill/>
                      <a:prstDash val="solid"/>
                      <a:round/>
                      <a:headEnd type="none" w="med" len="med"/>
                      <a:tailEnd type="none" w="med" len="med"/>
                    </a:lnB>
                    <a:noFill/>
                  </a:tcPr>
                </a:tc>
                <a:tc vMerge="1">
                  <a:txBody>
                    <a:bodyPr/>
                    <a:lstStyle/>
                    <a:p>
                      <a:pPr algn="ctr"/>
                      <a:endParaRPr lang="en-US" sz="1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6350" cap="flat" cmpd="sng" algn="ctr">
                      <a:solidFill>
                        <a:srgbClr val="001B49"/>
                      </a:solidFill>
                      <a:prstDash val="solid"/>
                      <a:round/>
                      <a:headEnd type="none" w="med" len="med"/>
                      <a:tailEnd type="none" w="med" len="med"/>
                    </a:lnL>
                    <a:lnR w="6350" cap="flat" cmpd="sng" algn="ctr">
                      <a:solidFill>
                        <a:srgbClr val="001B49"/>
                      </a:solidFill>
                      <a:prstDash val="solid"/>
                      <a:round/>
                      <a:headEnd type="none" w="med" len="med"/>
                      <a:tailEnd type="none" w="med" len="med"/>
                    </a:lnR>
                    <a:lnT w="3175" cap="flat" cmpd="sng" algn="ctr">
                      <a:solidFill>
                        <a:srgbClr val="001B49"/>
                      </a:solidFill>
                      <a:prstDash val="solid"/>
                      <a:round/>
                      <a:headEnd type="none" w="med" len="med"/>
                      <a:tailEnd type="none" w="med" len="med"/>
                    </a:lnT>
                    <a:lnB w="57150" cap="flat" cmpd="sng" algn="ctr">
                      <a:noFill/>
                      <a:prstDash val="solid"/>
                      <a:round/>
                      <a:headEnd type="none" w="med" len="med"/>
                      <a:tailEnd type="none" w="med" len="med"/>
                    </a:lnB>
                    <a:noFill/>
                  </a:tcPr>
                </a:tc>
                <a:tc>
                  <a:txBody>
                    <a:bodyPr/>
                    <a:lstStyle/>
                    <a:p>
                      <a:pPr algn="r"/>
                      <a:r>
                        <a:rPr lang="en-US" sz="1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Standard of Excellence</a:t>
                      </a:r>
                      <a:endParaRPr lang="en-US" sz="10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001B49"/>
                    </a:solidFill>
                  </a:tcPr>
                </a:tc>
                <a:tc>
                  <a:txBody>
                    <a:bodyPr/>
                    <a:lstStyle/>
                    <a:p>
                      <a:pPr algn="ctr"/>
                      <a:r>
                        <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rPr>
                        <a:t>0</a:t>
                      </a:r>
                    </a:p>
                  </a:txBody>
                  <a:tcPr anchor="ctr">
                    <a:lnL w="12700" cap="flat" cmpd="sng" algn="ctr">
                      <a:solidFill>
                        <a:schemeClr val="bg1"/>
                      </a:solidFill>
                      <a:prstDash val="solid"/>
                      <a:round/>
                      <a:headEnd type="none" w="med" len="med"/>
                      <a:tailEnd type="none" w="med" len="med"/>
                    </a:lnL>
                    <a:lnR w="12700" cmpd="sng">
                      <a:noFill/>
                    </a:lnR>
                    <a:lnT w="6350" cap="flat" cmpd="sng" algn="ctr">
                      <a:solidFill>
                        <a:srgbClr val="001B49"/>
                      </a:solidFill>
                      <a:prstDash val="solid"/>
                      <a:round/>
                      <a:headEnd type="none" w="med" len="med"/>
                      <a:tailEnd type="none" w="med" len="med"/>
                    </a:lnT>
                    <a:lnB w="3175" cap="flat" cmpd="sng" algn="ctr">
                      <a:noFill/>
                      <a:prstDash val="solid"/>
                      <a:round/>
                      <a:headEnd type="none" w="med" len="med"/>
                      <a:tailEnd type="none" w="med" len="med"/>
                    </a:lnB>
                    <a:solidFill>
                      <a:srgbClr val="E9E9E9"/>
                    </a:solidFill>
                  </a:tcPr>
                </a:tc>
                <a:tc>
                  <a:txBody>
                    <a:bodyPr/>
                    <a:lstStyle/>
                    <a:p>
                      <a:pPr algn="ctr"/>
                      <a:endParaRPr lang="en-US" sz="1200" dirty="0">
                        <a:solidFill>
                          <a:srgbClr val="001B49"/>
                        </a:solidFill>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6350" cap="flat" cmpd="sng" algn="ctr">
                      <a:solidFill>
                        <a:srgbClr val="001B49"/>
                      </a:solidFill>
                      <a:prstDash val="solid"/>
                      <a:round/>
                      <a:headEnd type="none" w="med" len="med"/>
                      <a:tailEnd type="none" w="med" len="med"/>
                    </a:lnT>
                    <a:lnB w="3175" cap="flat" cmpd="sng" algn="ctr">
                      <a:noFill/>
                      <a:prstDash val="solid"/>
                      <a:round/>
                      <a:headEnd type="none" w="med" len="med"/>
                      <a:tailEnd type="none" w="med" len="med"/>
                    </a:lnB>
                    <a:solidFill>
                      <a:srgbClr val="AEAEA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A4D"/>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r>
                        <a:rPr kumimoji="0" lang="en-US" sz="2000" b="1" i="0" u="none" strike="noStrike" kern="1200" cap="none" spc="0" normalizeH="0" baseline="0" noProof="0" dirty="0">
                          <a:ln>
                            <a:noFill/>
                          </a:ln>
                          <a:solidFill>
                            <a:srgbClr val="001B49"/>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txBody>
                  <a:tcPr anchor="ctr">
                    <a:lnL w="12700" cmpd="sng">
                      <a:noFill/>
                    </a:lnL>
                    <a:lnR w="12700" cmpd="sng">
                      <a:noFill/>
                    </a:lnR>
                    <a:lnT w="6350" cap="flat" cmpd="sng" algn="ctr">
                      <a:solidFill>
                        <a:srgbClr val="001B49"/>
                      </a:solid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737675"/>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txBody>
                  <a:tcPr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noFill/>
                  </a:tcPr>
                </a:tc>
                <a:extLst>
                  <a:ext uri="{0D108BD9-81ED-4DB2-BD59-A6C34878D82A}">
                    <a16:rowId xmlns:a16="http://schemas.microsoft.com/office/drawing/2014/main" val="3675989887"/>
                  </a:ext>
                </a:extLst>
              </a:tr>
            </a:tbl>
          </a:graphicData>
        </a:graphic>
      </p:graphicFrame>
      <p:sp>
        <p:nvSpPr>
          <p:cNvPr id="2" name="TextBox 1">
            <a:extLst>
              <a:ext uri="{FF2B5EF4-FFF2-40B4-BE49-F238E27FC236}">
                <a16:creationId xmlns:a16="http://schemas.microsoft.com/office/drawing/2014/main" id="{A01A4BA0-52A7-2C11-43E5-64ECBBB6BEFB}"/>
              </a:ext>
            </a:extLst>
          </p:cNvPr>
          <p:cNvSpPr txBox="1"/>
          <p:nvPr/>
        </p:nvSpPr>
        <p:spPr>
          <a:xfrm>
            <a:off x="0" y="0"/>
            <a:ext cx="12192000" cy="553998"/>
          </a:xfrm>
          <a:prstGeom prst="rect">
            <a:avLst/>
          </a:prstGeom>
          <a:solidFill>
            <a:srgbClr val="D72221"/>
          </a:solidFill>
        </p:spPr>
        <p:txBody>
          <a:bodyPr wrap="square" rtlCol="0">
            <a:spAutoFit/>
          </a:bodyPr>
          <a:lstStyle/>
          <a:p>
            <a:r>
              <a:rPr lang="en-US" sz="3000" dirty="0">
                <a:solidFill>
                  <a:schemeClr val="bg1"/>
                </a:solidFill>
              </a:rPr>
              <a:t>Achievement Data | Secondary</a:t>
            </a:r>
          </a:p>
        </p:txBody>
      </p:sp>
      <p:pic>
        <p:nvPicPr>
          <p:cNvPr id="14" name="Picture 2">
            <a:extLst>
              <a:ext uri="{FF2B5EF4-FFF2-40B4-BE49-F238E27FC236}">
                <a16:creationId xmlns:a16="http://schemas.microsoft.com/office/drawing/2014/main" id="{B3FB2276-EC8C-E2A2-1776-7AF57988AA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94325" y="6406807"/>
            <a:ext cx="1822278" cy="30186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956563DB-DD2A-4F22-A164-B83E9DDEA8AE}"/>
              </a:ext>
            </a:extLst>
          </p:cNvPr>
          <p:cNvSpPr txBox="1"/>
          <p:nvPr/>
        </p:nvSpPr>
        <p:spPr>
          <a:xfrm>
            <a:off x="8341567" y="4217437"/>
            <a:ext cx="3153747" cy="1200329"/>
          </a:xfrm>
          <a:prstGeom prst="rect">
            <a:avLst/>
          </a:prstGeom>
          <a:noFill/>
        </p:spPr>
        <p:txBody>
          <a:bodyPr wrap="square" rtlCol="0">
            <a:spAutoFit/>
          </a:bodyPr>
          <a:lstStyle/>
          <a:p>
            <a:r>
              <a:rPr lang="en-US" dirty="0"/>
              <a:t>Note:  We have very low numbers for diploma exams. It will be difficult to glean trend data.</a:t>
            </a:r>
          </a:p>
        </p:txBody>
      </p:sp>
    </p:spTree>
    <p:extLst>
      <p:ext uri="{BB962C8B-B14F-4D97-AF65-F5344CB8AC3E}">
        <p14:creationId xmlns:p14="http://schemas.microsoft.com/office/powerpoint/2010/main" val="342834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B1735722-F828-61E4-38EE-E14D45412C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94325" y="6406807"/>
            <a:ext cx="1822278" cy="30186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894CD58-9946-DAA5-4080-BC7FA0F6F726}"/>
              </a:ext>
            </a:extLst>
          </p:cNvPr>
          <p:cNvSpPr txBox="1"/>
          <p:nvPr/>
        </p:nvSpPr>
        <p:spPr>
          <a:xfrm>
            <a:off x="0" y="2504"/>
            <a:ext cx="12192000" cy="553998"/>
          </a:xfrm>
          <a:prstGeom prst="rect">
            <a:avLst/>
          </a:prstGeom>
          <a:solidFill>
            <a:srgbClr val="308819"/>
          </a:solidFill>
        </p:spPr>
        <p:txBody>
          <a:bodyPr wrap="square" rtlCol="0">
            <a:spAutoFit/>
          </a:bodyPr>
          <a:lstStyle/>
          <a:p>
            <a:r>
              <a:rPr lang="en-US" sz="3000" dirty="0">
                <a:solidFill>
                  <a:schemeClr val="bg1"/>
                </a:solidFill>
              </a:rPr>
              <a:t>Perception Data</a:t>
            </a:r>
          </a:p>
        </p:txBody>
      </p:sp>
      <p:pic>
        <p:nvPicPr>
          <p:cNvPr id="3074" name="Picture 2" descr="https://lh5.googleusercontent.com/CmIMNs4XG1UXFW6rMkaaXJlyNQt7WwNf7KhRjAIuQ7z5Afb_sC4TREcmkCeOPJnLLLL8kbf7T0KhDOxpaT2hfn1SRpISN1PvN1C1FpUEAoGvZGwLoEzrs8QxH2Nnu-YnaHyFhxerA8rXx5fWFaK1HZ4">
            <a:extLst>
              <a:ext uri="{FF2B5EF4-FFF2-40B4-BE49-F238E27FC236}">
                <a16:creationId xmlns:a16="http://schemas.microsoft.com/office/drawing/2014/main" id="{72169295-DA0A-44E4-88A7-6273759E1E0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6267" y="1623527"/>
            <a:ext cx="11306463" cy="348964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5A08805D-5DB2-4035-B055-1AE14B042B80}"/>
              </a:ext>
            </a:extLst>
          </p:cNvPr>
          <p:cNvSpPr txBox="1"/>
          <p:nvPr/>
        </p:nvSpPr>
        <p:spPr>
          <a:xfrm>
            <a:off x="485192" y="5654351"/>
            <a:ext cx="7557796" cy="584775"/>
          </a:xfrm>
          <a:prstGeom prst="rect">
            <a:avLst/>
          </a:prstGeom>
          <a:noFill/>
        </p:spPr>
        <p:txBody>
          <a:bodyPr wrap="square" rtlCol="0">
            <a:spAutoFit/>
          </a:bodyPr>
          <a:lstStyle/>
          <a:p>
            <a:r>
              <a:rPr lang="en-US" sz="3200" dirty="0"/>
              <a:t>2023  LRSD Parent Survey </a:t>
            </a:r>
            <a:r>
              <a:rPr lang="en-US" sz="3200" u="sng" dirty="0">
                <a:hlinkClick r:id="rId5"/>
              </a:rPr>
              <a:t>link</a:t>
            </a:r>
            <a:endParaRPr lang="en-US" sz="3200" dirty="0"/>
          </a:p>
        </p:txBody>
      </p:sp>
    </p:spTree>
    <p:extLst>
      <p:ext uri="{BB962C8B-B14F-4D97-AF65-F5344CB8AC3E}">
        <p14:creationId xmlns:p14="http://schemas.microsoft.com/office/powerpoint/2010/main" val="12911108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B6A95751EC1BB499262DC2AAF5DC165" ma:contentTypeVersion="11" ma:contentTypeDescription="Create a new document." ma:contentTypeScope="" ma:versionID="b84ea875d7503c63802792d4f082d4f3">
  <xsd:schema xmlns:xsd="http://www.w3.org/2001/XMLSchema" xmlns:xs="http://www.w3.org/2001/XMLSchema" xmlns:p="http://schemas.microsoft.com/office/2006/metadata/properties" xmlns:ns3="e9038f8a-fcab-41ac-9d93-134dbfaca772" targetNamespace="http://schemas.microsoft.com/office/2006/metadata/properties" ma:root="true" ma:fieldsID="303c0211ac81b7867dd30a41922b47eb" ns3:_="">
    <xsd:import namespace="e9038f8a-fcab-41ac-9d93-134dbfaca77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038f8a-fcab-41ac-9d93-134dbfaca77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676BF84-2FCD-4A30-8C3C-F828E112F6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038f8a-fcab-41ac-9d93-134dbfaca77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381405D-70CD-4459-B187-E014AECED512}">
  <ds:schemaRefs>
    <ds:schemaRef ds:uri="http://schemas.microsoft.com/sharepoint/v3/contenttype/forms"/>
  </ds:schemaRefs>
</ds:datastoreItem>
</file>

<file path=customXml/itemProps3.xml><?xml version="1.0" encoding="utf-8"?>
<ds:datastoreItem xmlns:ds="http://schemas.openxmlformats.org/officeDocument/2006/customXml" ds:itemID="{EF921AB8-4985-461E-AB2F-88D893BAB417}">
  <ds:schemaRefs>
    <ds:schemaRef ds:uri="e9038f8a-fcab-41ac-9d93-134dbfaca772"/>
    <ds:schemaRef ds:uri="http://purl.org/dc/dcmitype/"/>
    <ds:schemaRef ds:uri="http://purl.org/dc/terms/"/>
    <ds:schemaRef ds:uri="http://schemas.microsoft.com/office/2006/documentManagement/types"/>
    <ds:schemaRef ds:uri="http://schemas.microsoft.com/office/2006/metadata/properties"/>
    <ds:schemaRef ds:uri="http://schemas.openxmlformats.org/package/2006/metadata/core-properties"/>
    <ds:schemaRef ds:uri="http://schemas.microsoft.com/office/infopath/2007/PartnerControl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90580</TotalTime>
  <Words>1165</Words>
  <Application>Microsoft Office PowerPoint</Application>
  <PresentationFormat>Widescreen</PresentationFormat>
  <Paragraphs>278</Paragraphs>
  <Slides>10</Slides>
  <Notes>7</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7" baseType="lpstr">
      <vt:lpstr>Arial</vt:lpstr>
      <vt:lpstr>Calibri</vt:lpstr>
      <vt:lpstr>Calibri Light</vt:lpstr>
      <vt:lpstr>Helvetica Neue</vt:lpstr>
      <vt:lpstr>Helvetica Neue Light</vt:lpstr>
      <vt:lpstr>Office Theme</vt:lpstr>
      <vt:lpstr>Worksheet</vt:lpstr>
      <vt:lpstr>Pursuits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[School Name]</dc:title>
  <dc:creator>Alicia Parsons</dc:creator>
  <cp:lastModifiedBy>Tara Tanner</cp:lastModifiedBy>
  <cp:revision>65</cp:revision>
  <dcterms:created xsi:type="dcterms:W3CDTF">2023-06-14T13:30:42Z</dcterms:created>
  <dcterms:modified xsi:type="dcterms:W3CDTF">2023-10-05T19:16:52Z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0x0101002B6A95751EC1BB499262DC2AAF5DC165</vt:lpwstr>
  </property>
</Properties>
</file>